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3.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4" r:id="rId4"/>
    <p:sldMasterId id="2147483712" r:id="rId5"/>
  </p:sldMasterIdLst>
  <p:notesMasterIdLst>
    <p:notesMasterId r:id="rId56"/>
  </p:notesMasterIdLst>
  <p:sldIdLst>
    <p:sldId id="256" r:id="rId6"/>
    <p:sldId id="272" r:id="rId7"/>
    <p:sldId id="277" r:id="rId8"/>
    <p:sldId id="278" r:id="rId9"/>
    <p:sldId id="275" r:id="rId10"/>
    <p:sldId id="273" r:id="rId11"/>
    <p:sldId id="297" r:id="rId12"/>
    <p:sldId id="299" r:id="rId13"/>
    <p:sldId id="274" r:id="rId14"/>
    <p:sldId id="300" r:id="rId15"/>
    <p:sldId id="302" r:id="rId16"/>
    <p:sldId id="303" r:id="rId17"/>
    <p:sldId id="301" r:id="rId18"/>
    <p:sldId id="279" r:id="rId19"/>
    <p:sldId id="283" r:id="rId20"/>
    <p:sldId id="294" r:id="rId21"/>
    <p:sldId id="298" r:id="rId22"/>
    <p:sldId id="280" r:id="rId23"/>
    <p:sldId id="307" r:id="rId24"/>
    <p:sldId id="285" r:id="rId25"/>
    <p:sldId id="308" r:id="rId26"/>
    <p:sldId id="284" r:id="rId27"/>
    <p:sldId id="286" r:id="rId28"/>
    <p:sldId id="288" r:id="rId29"/>
    <p:sldId id="310" r:id="rId30"/>
    <p:sldId id="292" r:id="rId31"/>
    <p:sldId id="319" r:id="rId32"/>
    <p:sldId id="312" r:id="rId33"/>
    <p:sldId id="314" r:id="rId34"/>
    <p:sldId id="325" r:id="rId35"/>
    <p:sldId id="322" r:id="rId36"/>
    <p:sldId id="324" r:id="rId37"/>
    <p:sldId id="323" r:id="rId38"/>
    <p:sldId id="317" r:id="rId39"/>
    <p:sldId id="316" r:id="rId40"/>
    <p:sldId id="321" r:id="rId41"/>
    <p:sldId id="290" r:id="rId42"/>
    <p:sldId id="304" r:id="rId43"/>
    <p:sldId id="306" r:id="rId44"/>
    <p:sldId id="291" r:id="rId45"/>
    <p:sldId id="309" r:id="rId46"/>
    <p:sldId id="281" r:id="rId47"/>
    <p:sldId id="282" r:id="rId48"/>
    <p:sldId id="311" r:id="rId49"/>
    <p:sldId id="287" r:id="rId50"/>
    <p:sldId id="320" r:id="rId51"/>
    <p:sldId id="313" r:id="rId52"/>
    <p:sldId id="315" r:id="rId53"/>
    <p:sldId id="326" r:id="rId54"/>
    <p:sldId id="327" r:id="rId55"/>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8F9"/>
    <a:srgbClr val="EC7474"/>
    <a:srgbClr val="FF5050"/>
    <a:srgbClr val="FF8989"/>
    <a:srgbClr val="DFD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EDA2C1-B4C8-42A9-9D79-4CE0B1D2FF6C}" v="2729" dt="2024-11-06T19:29:46.3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878" autoAdjust="0"/>
    <p:restoredTop sz="95033" autoAdjust="0"/>
  </p:normalViewPr>
  <p:slideViewPr>
    <p:cSldViewPr snapToGrid="0">
      <p:cViewPr varScale="1">
        <p:scale>
          <a:sx n="80" d="100"/>
          <a:sy n="80" d="100"/>
        </p:scale>
        <p:origin x="53" y="110"/>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27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9T14:25:13.796"/>
    </inkml:context>
    <inkml:brush xml:id="br0">
      <inkml:brushProperty name="width" value="0.35" units="cm"/>
      <inkml:brushProperty name="height" value="0.35" units="cm"/>
      <inkml:brushProperty name="color" value="#FFFFFF"/>
    </inkml:brush>
  </inkml:definitions>
  <inkml:trace contextRef="#ctx0" brushRef="#br0">0 949 24575,'9'-241'0,"-5"198"0,3 0 0,1 1 0,22-66 0,3 0 0,-22 67 0,2 0 0,36-77 0,-43 106 0,16-28 0,-10 28 0,-12 12 0,0 0 0,0-1 0,1 1 0,-1 0 0,0 0 0,0 0 0,1 0 0,-1 0 0,0 0 0,0 0 0,1 0 0,-1 0 0,0 0 0,0 0 0,1 0 0,-1 0 0,0 0 0,1 0 0,-1 0 0,0 0 0,0 0 0,1 0 0,-1 0 0,0 0 0,0 0 0,1 1 0,-1-1 0,0 0 0,0 0 0,0 0 0,1 0 0,-1 1 0,0-1 0,0 0 0,0 0 0,0 1 0,1-1 0,-1 0 0,7 13 0,8 9 0,-14-22 0,0 0 0,0 0 0,0 0 0,0 0 0,0 0 0,0 0 0,-1 0 0,1 0 0,0 0 0,0 0 0,0 0 0,0 0 0,0 0 0,0-1 0,0 1 0,-1 0 0,1-1 0,0 1 0,0-1 0,0 1 0,-1-1 0,1 1 0,0-1 0,-1 0 0,1 1 0,0-1 0,-1 0 0,1 1 0,-1-1 0,1 0 0,0-1 0,5-6-124,1-1 0,-1 0 0,-1 0 0,1-1 0,-1 1 0,-1-1-1,0 0 1,-1 0 0,0-1 0,4-18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9T14:25:15.611"/>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9T14:25:26.242"/>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9T14:28:25.673"/>
    </inkml:context>
    <inkml:brush xml:id="br0">
      <inkml:brushProperty name="width" value="0.35" units="cm"/>
      <inkml:brushProperty name="height" value="0.35" units="cm"/>
      <inkml:brushProperty name="color" value="#FFFFFF"/>
    </inkml:brush>
  </inkml:definitions>
  <inkml:trace contextRef="#ctx0" brushRef="#br0">1700 1 24575,'-123'129'0,"-241"247"0,347-357 0,1 0 0,-21 33 0,-21 24 0,31-42 0,1 2 0,2 0 0,-27 55 0,-39 58 0,59-101 0,2 1 0,-38 90 0,60-122 0,-53 102 0,32-66 0,-35 93 0,-66 211 0,110-292 0,3 2 0,-9 80 0,20-119 0,-2 0 0,-17 45 0,-4 10 0,-14 128 0,10-66 0,0-29 0,22-88 0,2 0 0,1 1 0,1 0 0,-4 54 0,7-43 0,-12 64 0,8-64 0,-4 60 0,9-75 0,-2 0 0,-1-1 0,-1 0 0,0 0 0,-2 0 0,-14 28 0,12-28 0,0 0 0,2 1 0,0 0 0,2 0 0,-5 41 0,10 255 0,4-148 0,-3-166-85,0-1 0,-1 0-1,0 1 1,0-1 0,-1 0-1,1 0 1,-1 0 0,-1 0-1,1 0 1,-1 0 0,0 0-1,0-1 1,-1 1 0,1-1-1,-9 8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9T14:28:40.583"/>
    </inkml:context>
    <inkml:brush xml:id="br0">
      <inkml:brushProperty name="width" value="0.35" units="cm"/>
      <inkml:brushProperty name="height" value="0.35" units="cm"/>
      <inkml:brushProperty name="color" value="#FFFFFF"/>
    </inkml:brush>
  </inkml:definitions>
  <inkml:trace contextRef="#ctx0" brushRef="#br0">1 496 24575,'0'-2'0,"1"0"0,0 0 0,0 0 0,0 0 0,0 1 0,0-1 0,0 0 0,0 1 0,0-1 0,1 1 0,-1-1 0,1 1 0,-1-1 0,1 1 0,-1 0 0,1 0 0,0 0 0,1-1 0,41-21 0,-34 18 0,57-30 0,130-62 0,-163 84 0,1 1 0,0 2 0,1 2 0,0 1 0,44-3 0,19-10 0,-52 8 0,-25 6 0,-1 0 0,31-15 0,-36 13 0,1 1 0,-1 1 0,2 1 0,31-6 0,51-6 0,-66 9 0,1 3 0,41-3 0,-46 6 0,1-2 0,31-7 0,-31 4 0,62-4 0,45 13 0,-87 1 0,0-3 0,0-2 0,82-14 0,-52 4 0,0 3 0,0 4 0,126 8 0,-57-1 0,1366-2 0,-1489 2 0,0 0 0,46 12 0,-44-8 0,-1-1 0,35 2 0,-39-6 0,18-1 0,-1 3 0,78 14 0,-85-11 0,1-2 0,69 0 0,-67-4 0,0 2 0,55 9 0,-72-6 0,-2-1 0,0 0 0,0-1 0,35 0 0,-39-7 0,-20-3 0,-23-6 0,-4 8 0,-1 2 0,1 1 0,-45 4 0,48-1 0,0 0 0,1-2 0,-1-2 0,-52-10 0,-85-30 0,-87-7 0,377 52 0,21 0 0,-125-1 0,-1 2 0,1 0 0,0 1 0,-1 1 0,28 10 0,-23-6 0,0-2 0,0-1 0,1-1 0,0-1 0,0-1 0,0-1 0,39-2 0,30 3 0,-66 1 0,-1 1 0,1 1 0,40 15 0,-39-11 0,0-2 0,38 7 0,-108-26 0,42 11 0,-1-1 0,1 1 0,-1 0 0,1 0 0,-1 0 0,1-1 0,-1 1 0,1 0 0,-1-1 0,1 1 0,0 0 0,-1-1 0,1 1 0,0-1 0,-1 1 0,1 0 0,0-1 0,-1 1 0,1-1 0,0 1 0,0-1 0,0 1 0,-1-1 0,1 1 0,0-1 0,0 1 0,0-1 0,0 0 0,0 1 0,0-1 0,0 0 0,1-1 0,1 0 0,-1 1 0,0-1 0,1 0 0,0 1 0,-1-1 0,1 1 0,0 0 0,0 0 0,-1-1 0,1 1 0,0 1 0,0-1 0,3-1 0,21-5 0,0 1 0,1 1 0,31-2 0,-45 6 0,-18 1 0,-565 2 17,331-3-1399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9T14:28:49.105"/>
    </inkml:context>
    <inkml:brush xml:id="br0">
      <inkml:brushProperty name="width" value="0.35" units="cm"/>
      <inkml:brushProperty name="height" value="0.35" units="cm"/>
      <inkml:brushProperty name="color" value="#FFFFFF"/>
    </inkml:brush>
  </inkml:definitions>
  <inkml:trace contextRef="#ctx0" brushRef="#br0">3916 3 24575,'-126'-2'0,"-138"5"0,241 0 0,0 2 0,0 1 0,0 1 0,1 1 0,-38 19 0,-27 10 0,-77 16 0,-102 40 0,44 10 0,-160 65 0,-643 240 0,354-134 0,574-232 0,-166 98 0,237-122 64,-40 33 0,-17 12-1557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CB9A64-1626-4705-9835-A5D9BEB75ECD}" type="datetimeFigureOut">
              <a:rPr lang="el-GR" smtClean="0"/>
              <a:t>29/3/2025</a:t>
            </a:fld>
            <a:endParaRPr lang="el-G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8B0292-8AE8-4C8C-B126-75B535872D8E}" type="slidenum">
              <a:rPr lang="el-GR" smtClean="0"/>
              <a:t>‹#›</a:t>
            </a:fld>
            <a:endParaRPr lang="el-GR"/>
          </a:p>
        </p:txBody>
      </p:sp>
    </p:spTree>
    <p:extLst>
      <p:ext uri="{BB962C8B-B14F-4D97-AF65-F5344CB8AC3E}">
        <p14:creationId xmlns:p14="http://schemas.microsoft.com/office/powerpoint/2010/main" val="3593845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Καλημέρα σας,</a:t>
            </a:r>
          </a:p>
          <a:p>
            <a:r>
              <a:rPr lang="el-GR" dirty="0"/>
              <a:t>Ονομάζομαι Σιταρίδης Παναγιώτης και με χαρά σας παρουσιάζω σήμερα την διπλωματική μου εργασία υπό την επίβλεψη του </a:t>
            </a:r>
            <a:r>
              <a:rPr lang="el-GR" dirty="0" err="1"/>
              <a:t>κ.Πέτρου</a:t>
            </a:r>
            <a:r>
              <a:rPr lang="el-GR" dirty="0"/>
              <a:t> Νικοπολιτίδη, καθηγητή του τμήματος Πληροφορικής ΑΠΘ.</a:t>
            </a:r>
          </a:p>
          <a:p>
            <a:endParaRPr lang="el-GR" dirty="0"/>
          </a:p>
          <a:p>
            <a:r>
              <a:rPr lang="el-GR" dirty="0"/>
              <a:t>Η εργασία πραγματεύεται την «Μελέτη της απόδοσης πρωτοκόλλου πρόσβασης στο μέσο σε δίκτυα </a:t>
            </a:r>
            <a:r>
              <a:rPr lang="en-US" dirty="0"/>
              <a:t>LoRaWAN</a:t>
            </a:r>
            <a:r>
              <a:rPr lang="el-GR" dirty="0"/>
              <a:t>»</a:t>
            </a:r>
          </a:p>
          <a:p>
            <a:endParaRPr lang="el-GR" dirty="0"/>
          </a:p>
          <a:p>
            <a:endParaRPr lang="el-GR" dirty="0"/>
          </a:p>
          <a:p>
            <a:endParaRPr lang="el-GR" dirty="0"/>
          </a:p>
        </p:txBody>
      </p:sp>
      <p:sp>
        <p:nvSpPr>
          <p:cNvPr id="4" name="Slide Number Placeholder 3"/>
          <p:cNvSpPr>
            <a:spLocks noGrp="1"/>
          </p:cNvSpPr>
          <p:nvPr>
            <p:ph type="sldNum" sz="quarter" idx="5"/>
          </p:nvPr>
        </p:nvSpPr>
        <p:spPr/>
        <p:txBody>
          <a:bodyPr/>
          <a:lstStyle/>
          <a:p>
            <a:fld id="{718B0292-8AE8-4C8C-B126-75B535872D8E}" type="slidenum">
              <a:rPr lang="el-GR" smtClean="0"/>
              <a:t>1</a:t>
            </a:fld>
            <a:endParaRPr lang="el-GR"/>
          </a:p>
        </p:txBody>
      </p:sp>
    </p:spTree>
    <p:extLst>
      <p:ext uri="{BB962C8B-B14F-4D97-AF65-F5344CB8AC3E}">
        <p14:creationId xmlns:p14="http://schemas.microsoft.com/office/powerpoint/2010/main" val="2759718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dirty="0">
                <a:effectLst/>
                <a:latin typeface="Times New Roman" panose="02020603050405020304" pitchFamily="18" charset="0"/>
                <a:ea typeface="Calibri" panose="020F0502020204030204" pitchFamily="34" charset="0"/>
              </a:rPr>
              <a:t>Στο δεύτερο υποδίκτυο μεταξύ πύλης και διακομιστή δικτύου χρησιμοποιούνται ταχύτερα δίκτυα όπως </a:t>
            </a:r>
            <a:r>
              <a:rPr lang="en-US" sz="1200" dirty="0">
                <a:effectLst/>
                <a:latin typeface="Times New Roman" panose="02020603050405020304" pitchFamily="18" charset="0"/>
                <a:ea typeface="Calibri" panose="020F0502020204030204" pitchFamily="34" charset="0"/>
              </a:rPr>
              <a:t>Ethernet</a:t>
            </a:r>
            <a:r>
              <a:rPr lang="el-GR" sz="1200" dirty="0">
                <a:effectLst/>
                <a:latin typeface="Times New Roman" panose="02020603050405020304" pitchFamily="18" charset="0"/>
                <a:ea typeface="Calibri" panose="020F0502020204030204" pitchFamily="34" charset="0"/>
              </a:rPr>
              <a:t> ή κυψελοειδή και πρωτόκολλο TCP/IP. Σε περίπτωση που πολλαπλές πύλες λάβουν το ίδιο μήνυμα από μία συσκευή, το προωθούν στον διακομιστή δικτύου και κρίνεται αυτός</a:t>
            </a:r>
            <a:r>
              <a:rPr lang="en-US" sz="1200" dirty="0">
                <a:effectLst/>
                <a:latin typeface="Times New Roman" panose="02020603050405020304" pitchFamily="18" charset="0"/>
                <a:ea typeface="Calibri" panose="020F0502020204030204" pitchFamily="34" charset="0"/>
              </a:rPr>
              <a:t> </a:t>
            </a:r>
            <a:r>
              <a:rPr lang="el-GR" sz="1200" dirty="0">
                <a:effectLst/>
                <a:latin typeface="Times New Roman" panose="02020603050405020304" pitchFamily="18" charset="0"/>
                <a:ea typeface="Calibri" panose="020F0502020204030204" pitchFamily="34" charset="0"/>
              </a:rPr>
              <a:t>υπεύθυνος για την απόρριψη των διπλότυπων πακέτων</a:t>
            </a:r>
            <a:r>
              <a:rPr lang="en-US" sz="1200" dirty="0">
                <a:effectLst/>
                <a:latin typeface="Times New Roman" panose="02020603050405020304" pitchFamily="18" charset="0"/>
                <a:ea typeface="Calibri" panose="020F0502020204030204" pitchFamily="34" charset="0"/>
              </a:rPr>
              <a:t>.</a:t>
            </a:r>
            <a:endParaRPr lang="el-GR" sz="1200" dirty="0">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718B0292-8AE8-4C8C-B126-75B535872D8E}" type="slidenum">
              <a:rPr lang="el-GR" smtClean="0"/>
              <a:t>10</a:t>
            </a:fld>
            <a:endParaRPr lang="el-GR"/>
          </a:p>
        </p:txBody>
      </p:sp>
    </p:spTree>
    <p:extLst>
      <p:ext uri="{BB962C8B-B14F-4D97-AF65-F5344CB8AC3E}">
        <p14:creationId xmlns:p14="http://schemas.microsoft.com/office/powerpoint/2010/main" val="110176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dirty="0">
                <a:effectLst/>
                <a:latin typeface="Times New Roman" panose="02020603050405020304" pitchFamily="18" charset="0"/>
                <a:ea typeface="Calibri" panose="020F0502020204030204" pitchFamily="34" charset="0"/>
              </a:rPr>
              <a:t>Όπως αναφέρθηκε, η διαστρωμάτωση του δικτύου </a:t>
            </a:r>
            <a:r>
              <a:rPr lang="en-US" sz="1200" dirty="0">
                <a:effectLst/>
                <a:latin typeface="Times New Roman" panose="02020603050405020304" pitchFamily="18" charset="0"/>
                <a:ea typeface="Calibri" panose="020F0502020204030204" pitchFamily="34" charset="0"/>
              </a:rPr>
              <a:t>LoRaWAN </a:t>
            </a:r>
            <a:r>
              <a:rPr lang="el-GR" sz="1200" dirty="0">
                <a:effectLst/>
                <a:latin typeface="Times New Roman" panose="02020603050405020304" pitchFamily="18" charset="0"/>
                <a:ea typeface="Calibri" panose="020F0502020204030204" pitchFamily="34" charset="0"/>
              </a:rPr>
              <a:t>δεν προβλέπει ούτε επίπεδο δικτύου, ούτε επίπεδο μεταφοράς και έτσι τα μηνύματα </a:t>
            </a:r>
            <a:r>
              <a:rPr lang="en-US" sz="1200" dirty="0">
                <a:effectLst/>
                <a:latin typeface="Times New Roman" panose="02020603050405020304" pitchFamily="18" charset="0"/>
                <a:ea typeface="Calibri" panose="020F0502020204030204" pitchFamily="34" charset="0"/>
              </a:rPr>
              <a:t>LoRa </a:t>
            </a:r>
            <a:r>
              <a:rPr lang="el-GR" sz="1200" dirty="0">
                <a:effectLst/>
                <a:latin typeface="Times New Roman" panose="02020603050405020304" pitchFamily="18" charset="0"/>
                <a:ea typeface="Calibri" panose="020F0502020204030204" pitchFamily="34" charset="0"/>
              </a:rPr>
              <a:t>από πρώτο υποδίκτυο δεν μπορούν να μεταδοθούν με </a:t>
            </a:r>
            <a:r>
              <a:rPr lang="en-US" sz="1200" dirty="0">
                <a:effectLst/>
                <a:latin typeface="Times New Roman" panose="02020603050405020304" pitchFamily="18" charset="0"/>
                <a:ea typeface="Calibri" panose="020F0502020204030204" pitchFamily="34" charset="0"/>
              </a:rPr>
              <a:t>TCP/IP</a:t>
            </a:r>
            <a:r>
              <a:rPr lang="el-GR" sz="1200" dirty="0">
                <a:effectLst/>
                <a:latin typeface="Times New Roman" panose="02020603050405020304" pitchFamily="18" charset="0"/>
                <a:ea typeface="Calibri" panose="020F0502020204030204" pitchFamily="34" charset="0"/>
              </a:rPr>
              <a:t> στο δεύτερο και αντιστρόφως. </a:t>
            </a:r>
            <a:endParaRPr lang="el-GR" dirty="0"/>
          </a:p>
        </p:txBody>
      </p:sp>
      <p:sp>
        <p:nvSpPr>
          <p:cNvPr id="4" name="Slide Number Placeholder 3"/>
          <p:cNvSpPr>
            <a:spLocks noGrp="1"/>
          </p:cNvSpPr>
          <p:nvPr>
            <p:ph type="sldNum" sz="quarter" idx="5"/>
          </p:nvPr>
        </p:nvSpPr>
        <p:spPr/>
        <p:txBody>
          <a:bodyPr/>
          <a:lstStyle/>
          <a:p>
            <a:fld id="{718B0292-8AE8-4C8C-B126-75B535872D8E}" type="slidenum">
              <a:rPr lang="el-GR" smtClean="0"/>
              <a:t>11</a:t>
            </a:fld>
            <a:endParaRPr lang="el-GR"/>
          </a:p>
        </p:txBody>
      </p:sp>
    </p:spTree>
    <p:extLst>
      <p:ext uri="{BB962C8B-B14F-4D97-AF65-F5344CB8AC3E}">
        <p14:creationId xmlns:p14="http://schemas.microsoft.com/office/powerpoint/2010/main" val="234752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dirty="0">
                <a:effectLst/>
                <a:latin typeface="Times New Roman" panose="02020603050405020304" pitchFamily="18" charset="0"/>
                <a:ea typeface="Calibri" panose="020F0502020204030204" pitchFamily="34" charset="0"/>
              </a:rPr>
              <a:t>Λύση δίνουν οι πύλες που αναλαμβάνουν την τροποποίηση των πακέτων και την ενθυλάκωση τους στα κατάλληλα επίπεδα δικτύου.</a:t>
            </a:r>
            <a:endParaRPr lang="en-US" sz="1200" dirty="0">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718B0292-8AE8-4C8C-B126-75B535872D8E}" type="slidenum">
              <a:rPr lang="el-GR" smtClean="0"/>
              <a:t>12</a:t>
            </a:fld>
            <a:endParaRPr lang="el-GR"/>
          </a:p>
        </p:txBody>
      </p:sp>
    </p:spTree>
    <p:extLst>
      <p:ext uri="{BB962C8B-B14F-4D97-AF65-F5344CB8AC3E}">
        <p14:creationId xmlns:p14="http://schemas.microsoft.com/office/powerpoint/2010/main" val="2425333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dirty="0">
                <a:effectLst/>
                <a:latin typeface="Times New Roman" panose="02020603050405020304" pitchFamily="18" charset="0"/>
                <a:ea typeface="Calibri" panose="020F0502020204030204" pitchFamily="34" charset="0"/>
              </a:rPr>
              <a:t>Τέλος, κάθε διακομιστής εφαρμογών πέρα από την διαχείριση των δεδομένων, στέλνει πακέτα επιβεβαίωσης προς τις τελικές συσκευές σε περίπτωση που λάβει το μήνυμά τους επιτυχώς.</a:t>
            </a:r>
          </a:p>
          <a:p>
            <a:endParaRPr lang="el-GR" dirty="0"/>
          </a:p>
        </p:txBody>
      </p:sp>
      <p:sp>
        <p:nvSpPr>
          <p:cNvPr id="4" name="Slide Number Placeholder 3"/>
          <p:cNvSpPr>
            <a:spLocks noGrp="1"/>
          </p:cNvSpPr>
          <p:nvPr>
            <p:ph type="sldNum" sz="quarter" idx="5"/>
          </p:nvPr>
        </p:nvSpPr>
        <p:spPr/>
        <p:txBody>
          <a:bodyPr/>
          <a:lstStyle/>
          <a:p>
            <a:fld id="{718B0292-8AE8-4C8C-B126-75B535872D8E}" type="slidenum">
              <a:rPr lang="el-GR" smtClean="0"/>
              <a:t>13</a:t>
            </a:fld>
            <a:endParaRPr lang="el-GR"/>
          </a:p>
        </p:txBody>
      </p:sp>
    </p:spTree>
    <p:extLst>
      <p:ext uri="{BB962C8B-B14F-4D97-AF65-F5344CB8AC3E}">
        <p14:creationId xmlns:p14="http://schemas.microsoft.com/office/powerpoint/2010/main" val="3079546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a:t>
            </a:r>
            <a:r>
              <a:rPr lang="en-US" dirty="0"/>
              <a:t>LoRaWAN </a:t>
            </a:r>
            <a:r>
              <a:rPr lang="el-GR" dirty="0"/>
              <a:t>είναι ένα από τα λίγα δίκτυα </a:t>
            </a:r>
            <a:r>
              <a:rPr lang="en-US" dirty="0"/>
              <a:t>IoT </a:t>
            </a:r>
            <a:r>
              <a:rPr lang="el-GR" dirty="0"/>
              <a:t>που εφαρμόζουν κρυπτογράφηση από άκρο σε άκρο και η ασφάλεια του φροντίζει να ανταποκρίνεται στα κριτήρια σχεδιασμού</a:t>
            </a:r>
            <a:r>
              <a:rPr lang="en-US" dirty="0"/>
              <a:t>,</a:t>
            </a:r>
            <a:r>
              <a:rPr lang="el-GR" dirty="0"/>
              <a:t> όπως η </a:t>
            </a:r>
            <a:r>
              <a:rPr lang="el-GR" sz="1800" dirty="0">
                <a:effectLst/>
                <a:latin typeface="Times New Roman" panose="02020603050405020304" pitchFamily="18" charset="0"/>
                <a:ea typeface="Calibri" panose="020F0502020204030204" pitchFamily="34" charset="0"/>
              </a:rPr>
              <a:t>χαμηλή κατανάλωση ενέργειας και η μικρή πολυπλοκότητα. Για αυτόν τον λόγο έχει οριστεί ο συμμετρικός αλγόριθμος κρυπτογράφησης </a:t>
            </a:r>
            <a:r>
              <a:rPr lang="en-US" sz="1800" dirty="0">
                <a:effectLst/>
                <a:latin typeface="Times New Roman" panose="02020603050405020304" pitchFamily="18" charset="0"/>
                <a:ea typeface="Calibri" panose="020F0502020204030204" pitchFamily="34" charset="0"/>
              </a:rPr>
              <a:t>AES(Advanced Encryption Standard)</a:t>
            </a:r>
            <a:r>
              <a:rPr lang="el-GR" sz="1800" dirty="0">
                <a:effectLst/>
                <a:latin typeface="Times New Roman" panose="02020603050405020304" pitchFamily="18" charset="0"/>
                <a:ea typeface="Calibri" panose="020F0502020204030204" pitchFamily="34" charset="0"/>
              </a:rPr>
              <a:t> με κλειδιά των </a:t>
            </a:r>
            <a:r>
              <a:rPr lang="en-US" sz="1800" dirty="0">
                <a:effectLst/>
                <a:latin typeface="Times New Roman" panose="02020603050405020304" pitchFamily="18" charset="0"/>
                <a:ea typeface="Calibri" panose="020F0502020204030204" pitchFamily="34" charset="0"/>
              </a:rPr>
              <a:t>128 bit.</a:t>
            </a:r>
            <a:r>
              <a:rPr lang="el-GR" sz="1800" dirty="0">
                <a:effectLst/>
                <a:latin typeface="Times New Roman" panose="02020603050405020304" pitchFamily="18" charset="0"/>
                <a:ea typeface="Calibri" panose="020F0502020204030204" pitchFamily="34" charset="0"/>
              </a:rPr>
              <a:t> </a:t>
            </a:r>
            <a:endParaRPr lang="en-US" sz="1800" b="1" dirty="0">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718B0292-8AE8-4C8C-B126-75B535872D8E}" type="slidenum">
              <a:rPr lang="el-GR" smtClean="0"/>
              <a:t>14</a:t>
            </a:fld>
            <a:endParaRPr lang="el-GR"/>
          </a:p>
        </p:txBody>
      </p:sp>
    </p:spTree>
    <p:extLst>
      <p:ext uri="{BB962C8B-B14F-4D97-AF65-F5344CB8AC3E}">
        <p14:creationId xmlns:p14="http://schemas.microsoft.com/office/powerpoint/2010/main" val="964620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l-GR" sz="2800" dirty="0"/>
              <a:t>Η εργασία επικεντρώνεται στο επίπεδο ζεύξης του </a:t>
            </a:r>
            <a:r>
              <a:rPr lang="en-US" sz="2800" dirty="0"/>
              <a:t>LoRaWAN</a:t>
            </a:r>
            <a:r>
              <a:rPr lang="el-GR" sz="2800" dirty="0">
                <a:effectLst/>
                <a:latin typeface="Times New Roman" panose="02020603050405020304" pitchFamily="18" charset="0"/>
                <a:ea typeface="Calibri" panose="020F0502020204030204" pitchFamily="34" charset="0"/>
              </a:rPr>
              <a:t>, ωστόσο κρίνεται χρήσιμη μία αναφορά και στο φυσικό επίπεδο.</a:t>
            </a:r>
          </a:p>
          <a:p>
            <a:pPr algn="l"/>
            <a:r>
              <a:rPr lang="el-GR" sz="2800" dirty="0">
                <a:effectLst/>
                <a:latin typeface="Times New Roman" panose="02020603050405020304" pitchFamily="18" charset="0"/>
                <a:ea typeface="Calibri" panose="020F0502020204030204" pitchFamily="34" charset="0"/>
              </a:rPr>
              <a:t>Το </a:t>
            </a:r>
            <a:r>
              <a:rPr lang="en-US" sz="2800" dirty="0">
                <a:effectLst/>
                <a:latin typeface="Times New Roman" panose="02020603050405020304" pitchFamily="18" charset="0"/>
                <a:ea typeface="Calibri" panose="020F0502020204030204" pitchFamily="34" charset="0"/>
              </a:rPr>
              <a:t>LoRaWAN </a:t>
            </a:r>
            <a:r>
              <a:rPr lang="el-GR" sz="2800" dirty="0">
                <a:effectLst/>
                <a:latin typeface="Times New Roman" panose="02020603050405020304" pitchFamily="18" charset="0"/>
                <a:ea typeface="Calibri" panose="020F0502020204030204" pitchFamily="34" charset="0"/>
              </a:rPr>
              <a:t>εφαρμόζει μία τεχνική διαμόρφωσης συχνότητας </a:t>
            </a:r>
            <a:r>
              <a:rPr lang="el-GR" sz="2800" dirty="0" err="1">
                <a:effectLst/>
                <a:latin typeface="Times New Roman" panose="02020603050405020304" pitchFamily="18" charset="0"/>
                <a:ea typeface="Calibri" panose="020F0502020204030204" pitchFamily="34" charset="0"/>
              </a:rPr>
              <a:t>ονόματι</a:t>
            </a:r>
            <a:r>
              <a:rPr lang="el-GR" sz="2800" dirty="0">
                <a:effectLst/>
                <a:latin typeface="Times New Roman" panose="02020603050405020304" pitchFamily="18" charset="0"/>
                <a:ea typeface="Calibri" panose="020F0502020204030204" pitchFamily="34" charset="0"/>
              </a:rPr>
              <a:t> </a:t>
            </a:r>
            <a:r>
              <a:rPr lang="en-US" sz="2800" dirty="0">
                <a:effectLst/>
                <a:latin typeface="Times New Roman" panose="02020603050405020304" pitchFamily="18" charset="0"/>
                <a:ea typeface="Calibri" panose="020F0502020204030204" pitchFamily="34" charset="0"/>
              </a:rPr>
              <a:t>Chirp Spread Spectrum, </a:t>
            </a:r>
            <a:r>
              <a:rPr lang="el-GR" sz="2800" dirty="0">
                <a:effectLst/>
                <a:latin typeface="Times New Roman" panose="02020603050405020304" pitchFamily="18" charset="0"/>
                <a:ea typeface="Calibri" panose="020F0502020204030204" pitchFamily="34" charset="0"/>
              </a:rPr>
              <a:t>η οποία με ένα γραμμικό φέρον διαχέει τα σήματα στενής ζώνης στο μεγαλύτερο εύρος συχνοτήτων του καναλιού, διατηρώντας το πλάτος σταθερό. </a:t>
            </a:r>
          </a:p>
          <a:p>
            <a:pPr algn="l"/>
            <a:r>
              <a:rPr lang="el-GR" sz="2800" dirty="0">
                <a:effectLst/>
                <a:latin typeface="Times New Roman" panose="02020603050405020304" pitchFamily="18" charset="0"/>
                <a:ea typeface="Calibri" panose="020F0502020204030204" pitchFamily="34" charset="0"/>
              </a:rPr>
              <a:t>Η παράμετρος </a:t>
            </a:r>
            <a:r>
              <a:rPr lang="en-US" sz="2800" dirty="0">
                <a:effectLst/>
                <a:latin typeface="Times New Roman" panose="02020603050405020304" pitchFamily="18" charset="0"/>
                <a:ea typeface="Calibri" panose="020F0502020204030204" pitchFamily="34" charset="0"/>
              </a:rPr>
              <a:t>SF</a:t>
            </a:r>
            <a:r>
              <a:rPr lang="el-GR" sz="2800" dirty="0">
                <a:effectLst/>
                <a:latin typeface="Times New Roman" panose="02020603050405020304" pitchFamily="18" charset="0"/>
                <a:ea typeface="Calibri" panose="020F0502020204030204" pitchFamily="34" charset="0"/>
              </a:rPr>
              <a:t> λαμβάνει τιμές από 6 έως 12 και όσο αυξάνεται, μειώνει την κλίση των συμβόλων. Έτσι σαρώνουν πιο αργά τις συχνότητες στο εύρος ζώνης διευκολύνοντας τον δέκτη στην δειγματοληψία. Ωστόσο έτσι μειώνεται η ταχύτητα της επικοινωνίας καθώς η διάρκεια των συμβόλων αυξάνεται.</a:t>
            </a:r>
          </a:p>
          <a:p>
            <a:pPr algn="l"/>
            <a:r>
              <a:rPr lang="el-GR" sz="2800" dirty="0">
                <a:effectLst/>
                <a:latin typeface="Times New Roman" panose="02020603050405020304" pitchFamily="18" charset="0"/>
                <a:ea typeface="Calibri" panose="020F0502020204030204" pitchFamily="34" charset="0"/>
              </a:rPr>
              <a:t>Επίσης, κάθε διαμορφωμένο σήμα ξεκινά με το προοίμιο, μία ακολουθία 8 συμβόλων με σκοπό την προετοιμασία του δέκτη για την παραλαβή των δεδομένων.</a:t>
            </a:r>
          </a:p>
          <a:p>
            <a:pPr algn="l"/>
            <a:endParaRPr lang="el-GR" sz="2800" dirty="0">
              <a:effectLst/>
              <a:latin typeface="Times New Roman" panose="02020603050405020304" pitchFamily="18" charset="0"/>
              <a:ea typeface="Calibri" panose="020F0502020204030204" pitchFamily="34" charset="0"/>
            </a:endParaRPr>
          </a:p>
          <a:p>
            <a:pPr algn="l"/>
            <a:endParaRPr lang="el-GR" sz="2800" dirty="0">
              <a:effectLst/>
              <a:latin typeface="Times New Roman" panose="02020603050405020304" pitchFamily="18" charset="0"/>
              <a:ea typeface="Calibri" panose="020F0502020204030204" pitchFamily="34" charset="0"/>
            </a:endParaRPr>
          </a:p>
          <a:p>
            <a:pPr algn="l"/>
            <a:endParaRPr lang="el-GR" sz="2800" dirty="0">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718B0292-8AE8-4C8C-B126-75B535872D8E}" type="slidenum">
              <a:rPr lang="el-GR" smtClean="0"/>
              <a:t>15</a:t>
            </a:fld>
            <a:endParaRPr lang="el-GR"/>
          </a:p>
        </p:txBody>
      </p:sp>
    </p:spTree>
    <p:extLst>
      <p:ext uri="{BB962C8B-B14F-4D97-AF65-F5344CB8AC3E}">
        <p14:creationId xmlns:p14="http://schemas.microsoft.com/office/powerpoint/2010/main" val="1357232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Η βασική δομή ενός πακέτου </a:t>
            </a:r>
            <a:r>
              <a:rPr lang="en-US" dirty="0"/>
              <a:t>LoRa </a:t>
            </a:r>
            <a:r>
              <a:rPr lang="el-GR" dirty="0"/>
              <a:t>περιέχει 2 υποχρεωτικά πεδία, το </a:t>
            </a:r>
            <a:r>
              <a:rPr lang="el-GR" b="1" dirty="0"/>
              <a:t>προοίμιο </a:t>
            </a:r>
            <a:r>
              <a:rPr lang="el-GR" dirty="0"/>
              <a:t>και το </a:t>
            </a:r>
            <a:r>
              <a:rPr lang="el-GR" b="1" dirty="0"/>
              <a:t>ωφέλιμο περιεχόμενο του μηνύματος</a:t>
            </a:r>
            <a:r>
              <a:rPr lang="el-GR" dirty="0"/>
              <a:t>. Εκτός αυτών περιλαμβάνει </a:t>
            </a:r>
            <a:r>
              <a:rPr lang="el-GR" dirty="0" err="1"/>
              <a:t>προεραιτικά</a:t>
            </a:r>
            <a:r>
              <a:rPr lang="el-GR" dirty="0"/>
              <a:t> την </a:t>
            </a:r>
            <a:r>
              <a:rPr lang="el-GR" b="1" dirty="0"/>
              <a:t>φυσική κεφαλίδα </a:t>
            </a:r>
            <a:r>
              <a:rPr lang="el-GR" dirty="0"/>
              <a:t>και δύο </a:t>
            </a:r>
            <a:r>
              <a:rPr lang="el-GR" b="1" dirty="0"/>
              <a:t>κωδικούς ανίχνευσης σφαλμάτων</a:t>
            </a:r>
            <a:r>
              <a:rPr lang="el-GR" dirty="0"/>
              <a:t>, το </a:t>
            </a:r>
            <a:r>
              <a:rPr lang="en-US" b="1" dirty="0"/>
              <a:t>PHDR_CRC</a:t>
            </a:r>
            <a:r>
              <a:rPr lang="el-GR" b="1" dirty="0"/>
              <a:t> </a:t>
            </a:r>
            <a:r>
              <a:rPr lang="el-GR" dirty="0"/>
              <a:t>για το περιεχόμενο της κεφαλίδας και το </a:t>
            </a:r>
            <a:r>
              <a:rPr lang="en-US" b="1" dirty="0"/>
              <a:t>CRC </a:t>
            </a:r>
            <a:r>
              <a:rPr lang="el-GR" dirty="0"/>
              <a:t>για το συνολικό πακέτο.</a:t>
            </a:r>
          </a:p>
        </p:txBody>
      </p:sp>
      <p:sp>
        <p:nvSpPr>
          <p:cNvPr id="4" name="Slide Number Placeholder 3"/>
          <p:cNvSpPr>
            <a:spLocks noGrp="1"/>
          </p:cNvSpPr>
          <p:nvPr>
            <p:ph type="sldNum" sz="quarter" idx="5"/>
          </p:nvPr>
        </p:nvSpPr>
        <p:spPr/>
        <p:txBody>
          <a:bodyPr/>
          <a:lstStyle/>
          <a:p>
            <a:fld id="{718B0292-8AE8-4C8C-B126-75B535872D8E}" type="slidenum">
              <a:rPr lang="el-GR" smtClean="0"/>
              <a:t>16</a:t>
            </a:fld>
            <a:endParaRPr lang="el-GR"/>
          </a:p>
        </p:txBody>
      </p:sp>
    </p:spTree>
    <p:extLst>
      <p:ext uri="{BB962C8B-B14F-4D97-AF65-F5344CB8AC3E}">
        <p14:creationId xmlns:p14="http://schemas.microsoft.com/office/powerpoint/2010/main" val="4118475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Κλάσεις ονομάζουμε τους διαφορετικούς τρόπους λειτουργίας των συσκευών, αναφορικά με την συχνότητα επικοινωνίας. Κάθε κλάση στο </a:t>
            </a:r>
            <a:r>
              <a:rPr lang="en-US" dirty="0"/>
              <a:t>LoRaWAN </a:t>
            </a:r>
            <a:r>
              <a:rPr lang="el-GR" dirty="0"/>
              <a:t>ορίζει έναν συμβιβασμό της ενεργειακής κατανάλωσης με την καθυστέρηση επικοινωνίας και επιλέγεται ανάλογα με τις απαιτήσεις της εκάστοτε εφαρμογής.</a:t>
            </a:r>
          </a:p>
        </p:txBody>
      </p:sp>
      <p:sp>
        <p:nvSpPr>
          <p:cNvPr id="4" name="Slide Number Placeholder 3"/>
          <p:cNvSpPr>
            <a:spLocks noGrp="1"/>
          </p:cNvSpPr>
          <p:nvPr>
            <p:ph type="sldNum" sz="quarter" idx="5"/>
          </p:nvPr>
        </p:nvSpPr>
        <p:spPr/>
        <p:txBody>
          <a:bodyPr/>
          <a:lstStyle/>
          <a:p>
            <a:fld id="{718B0292-8AE8-4C8C-B126-75B535872D8E}" type="slidenum">
              <a:rPr lang="el-GR" smtClean="0"/>
              <a:t>17</a:t>
            </a:fld>
            <a:endParaRPr lang="el-GR"/>
          </a:p>
        </p:txBody>
      </p:sp>
    </p:spTree>
    <p:extLst>
      <p:ext uri="{BB962C8B-B14F-4D97-AF65-F5344CB8AC3E}">
        <p14:creationId xmlns:p14="http://schemas.microsoft.com/office/powerpoint/2010/main" val="3079763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l-GR"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Η κλάση </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a:t>
            </a:r>
            <a:r>
              <a:rPr lang="el-GR"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αποτελεί την πιο απλή διαδικασία επικοινωνίας και επιλέχθηκε για το πρακτικό μέρος της εργασίας. Σύμφωνα με αυτή, οι συσκευές βρίσκονται προεπιλεγμένα σε κατάσταση αναστολής λειτουργίας(</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sleep mode</a:t>
            </a:r>
            <a:r>
              <a:rPr lang="el-GR"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και όταν μία συσκευή επιλέξει να στείλει δεδομένα, τίθεται σε κατάσταση πομπού(</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Tx</a:t>
            </a:r>
            <a:r>
              <a:rPr lang="el-GR"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μέχρι να ολοκληρωθεί η μετάδοση. Έπειτα, τίθεται σε κατάσταση δέκτη(</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Rx</a:t>
            </a:r>
            <a:r>
              <a:rPr lang="el-GR"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για 2 μεμονωμένες χρονικές θυρίδες μετά από κάποια προκαθορισμένα διαστήματα αδράνειας</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l-GR"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Όπως είναι φανερό η κλάση Α δίνει προτεραιότητα στην αποστολή δεδομένων και λαμβάνει πληροφορίες μόνο μετά από αυτήν. Έτσι, οι συσκευές δεν ελέγχουν διαρκώς για την λήψη δεδομένων, παραμένουν περισσότερο χρόνο σε αναστολή λειτουργίας και επιτυγχάνουν χαμηλότερη ενεργειακή κατανάλωση. Το τίμημα είναι η λιγότερο αποτελεσματική επικοινωνία λόγω καθυστέρησης.</a:t>
            </a:r>
            <a:endParaRPr lang="el-GR"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l-GR" dirty="0"/>
          </a:p>
        </p:txBody>
      </p:sp>
      <p:sp>
        <p:nvSpPr>
          <p:cNvPr id="4" name="Slide Number Placeholder 3"/>
          <p:cNvSpPr>
            <a:spLocks noGrp="1"/>
          </p:cNvSpPr>
          <p:nvPr>
            <p:ph type="sldNum" sz="quarter" idx="5"/>
          </p:nvPr>
        </p:nvSpPr>
        <p:spPr/>
        <p:txBody>
          <a:bodyPr/>
          <a:lstStyle/>
          <a:p>
            <a:fld id="{718B0292-8AE8-4C8C-B126-75B535872D8E}" type="slidenum">
              <a:rPr lang="el-GR" smtClean="0"/>
              <a:t>18</a:t>
            </a:fld>
            <a:endParaRPr lang="el-GR"/>
          </a:p>
        </p:txBody>
      </p:sp>
    </p:spTree>
    <p:extLst>
      <p:ext uri="{BB962C8B-B14F-4D97-AF65-F5344CB8AC3E}">
        <p14:creationId xmlns:p14="http://schemas.microsoft.com/office/powerpoint/2010/main" val="2022950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a:t>
            </a:r>
            <a:r>
              <a:rPr lang="en-US" dirty="0"/>
              <a:t>Pure Aloha </a:t>
            </a:r>
            <a:r>
              <a:rPr lang="el-GR" dirty="0"/>
              <a:t>είναι από τους πρώτους μηχανισμούς πρόσβασης στο μέσο. Ωστόσο παραμένει πολύ δημοφιλές μέχρι και σήμερα, λόγω της απλότητας</a:t>
            </a:r>
            <a:r>
              <a:rPr lang="en-US" dirty="0"/>
              <a:t> </a:t>
            </a:r>
            <a:r>
              <a:rPr lang="el-GR" dirty="0"/>
              <a:t>του που συντελεί στην χαμηλή κατανάλωση ισχύος. Πρόκειται για στοχαστικό πρωτόκολλο, καθώς οι συσκευές μεταδίδουν σε τυχαίες χρονικές στιγμές με κατανομή </a:t>
            </a:r>
            <a:r>
              <a:rPr lang="en-US" dirty="0"/>
              <a:t>Poisson</a:t>
            </a:r>
            <a:r>
              <a:rPr lang="el-GR" dirty="0"/>
              <a:t>.</a:t>
            </a:r>
          </a:p>
        </p:txBody>
      </p:sp>
      <p:sp>
        <p:nvSpPr>
          <p:cNvPr id="4" name="Slide Number Placeholder 3"/>
          <p:cNvSpPr>
            <a:spLocks noGrp="1"/>
          </p:cNvSpPr>
          <p:nvPr>
            <p:ph type="sldNum" sz="quarter" idx="5"/>
          </p:nvPr>
        </p:nvSpPr>
        <p:spPr/>
        <p:txBody>
          <a:bodyPr/>
          <a:lstStyle/>
          <a:p>
            <a:fld id="{718B0292-8AE8-4C8C-B126-75B535872D8E}" type="slidenum">
              <a:rPr lang="el-GR" smtClean="0"/>
              <a:t>19</a:t>
            </a:fld>
            <a:endParaRPr lang="el-GR"/>
          </a:p>
        </p:txBody>
      </p:sp>
    </p:spTree>
    <p:extLst>
      <p:ext uri="{BB962C8B-B14F-4D97-AF65-F5344CB8AC3E}">
        <p14:creationId xmlns:p14="http://schemas.microsoft.com/office/powerpoint/2010/main" val="3121015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dirty="0"/>
              <a:t>Υπάρχει πληθώρα επιστημονικών άρθρων που προσομοιώνουν δίκτυα </a:t>
            </a:r>
            <a:r>
              <a:rPr lang="en-US" dirty="0"/>
              <a:t>LoRaWAN </a:t>
            </a:r>
            <a:r>
              <a:rPr lang="el-GR" dirty="0"/>
              <a:t>σε επίπεδο ζεύξης, ωστόσο στην πλειοψηφία παραλείπονται ολικώς ή εν μέρει οι διαδικασίες πίσω από την λειτουργία τους. Στόχος αυτού του έργου καθίσταται η γεφύρωση του κενού μεταξύ της θέσης αρχικών παραμέτρων και της εξαγωγής των αποτελεσμάτων σε προσομοιώσεις αυτού του τύπου.</a:t>
            </a:r>
          </a:p>
          <a:p>
            <a:endParaRPr lang="el-GR" dirty="0"/>
          </a:p>
        </p:txBody>
      </p:sp>
      <p:sp>
        <p:nvSpPr>
          <p:cNvPr id="4" name="Slide Number Placeholder 3"/>
          <p:cNvSpPr>
            <a:spLocks noGrp="1"/>
          </p:cNvSpPr>
          <p:nvPr>
            <p:ph type="sldNum" sz="quarter" idx="5"/>
          </p:nvPr>
        </p:nvSpPr>
        <p:spPr/>
        <p:txBody>
          <a:bodyPr/>
          <a:lstStyle/>
          <a:p>
            <a:fld id="{718B0292-8AE8-4C8C-B126-75B535872D8E}" type="slidenum">
              <a:rPr lang="el-GR" smtClean="0"/>
              <a:t>2</a:t>
            </a:fld>
            <a:endParaRPr lang="el-GR"/>
          </a:p>
        </p:txBody>
      </p:sp>
    </p:spTree>
    <p:extLst>
      <p:ext uri="{BB962C8B-B14F-4D97-AF65-F5344CB8AC3E}">
        <p14:creationId xmlns:p14="http://schemas.microsoft.com/office/powerpoint/2010/main" val="2523493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Για την επιτυχή αποστολή ενός πακέτου χρειάζεται να μην υπάρχει ταυτόχρονη μετάδοση από άλλους κόμβους. </a:t>
            </a:r>
            <a:r>
              <a:rPr lang="el-GR" sz="1800" dirty="0">
                <a:effectLst/>
                <a:latin typeface="Times New Roman" panose="02020603050405020304" pitchFamily="18" charset="0"/>
                <a:ea typeface="Calibri" panose="020F0502020204030204" pitchFamily="34" charset="0"/>
              </a:rPr>
              <a:t>Στην εικόνα (β) μπορούμε να δούμε την οριακή περίπτωση επιτυχούς μετάδοσης.</a:t>
            </a:r>
            <a:endParaRPr lang="el-GR" dirty="0"/>
          </a:p>
        </p:txBody>
      </p:sp>
      <p:sp>
        <p:nvSpPr>
          <p:cNvPr id="4" name="Slide Number Placeholder 3"/>
          <p:cNvSpPr>
            <a:spLocks noGrp="1"/>
          </p:cNvSpPr>
          <p:nvPr>
            <p:ph type="sldNum" sz="quarter" idx="5"/>
          </p:nvPr>
        </p:nvSpPr>
        <p:spPr/>
        <p:txBody>
          <a:bodyPr/>
          <a:lstStyle/>
          <a:p>
            <a:fld id="{718B0292-8AE8-4C8C-B126-75B535872D8E}" type="slidenum">
              <a:rPr lang="el-GR" smtClean="0"/>
              <a:t>20</a:t>
            </a:fld>
            <a:endParaRPr lang="el-GR"/>
          </a:p>
        </p:txBody>
      </p:sp>
    </p:spTree>
    <p:extLst>
      <p:ext uri="{BB962C8B-B14F-4D97-AF65-F5344CB8AC3E}">
        <p14:creationId xmlns:p14="http://schemas.microsoft.com/office/powerpoint/2010/main" val="2886323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Σε οποιαδήποτε άλλη περίπτωση προκύπτει σύγκρουση μεταξύ δύο ή περισσότερων πακέτων, άρα και αποτυχημένες μεταδόσεις.</a:t>
            </a:r>
          </a:p>
        </p:txBody>
      </p:sp>
      <p:sp>
        <p:nvSpPr>
          <p:cNvPr id="4" name="Slide Number Placeholder 3"/>
          <p:cNvSpPr>
            <a:spLocks noGrp="1"/>
          </p:cNvSpPr>
          <p:nvPr>
            <p:ph type="sldNum" sz="quarter" idx="5"/>
          </p:nvPr>
        </p:nvSpPr>
        <p:spPr/>
        <p:txBody>
          <a:bodyPr/>
          <a:lstStyle/>
          <a:p>
            <a:fld id="{718B0292-8AE8-4C8C-B126-75B535872D8E}" type="slidenum">
              <a:rPr lang="el-GR" smtClean="0"/>
              <a:t>21</a:t>
            </a:fld>
            <a:endParaRPr lang="el-GR"/>
          </a:p>
        </p:txBody>
      </p:sp>
    </p:spTree>
    <p:extLst>
      <p:ext uri="{BB962C8B-B14F-4D97-AF65-F5344CB8AC3E}">
        <p14:creationId xmlns:p14="http://schemas.microsoft.com/office/powerpoint/2010/main" val="4188405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dirty="0">
                <a:effectLst/>
                <a:latin typeface="Times New Roman" panose="02020603050405020304" pitchFamily="18" charset="0"/>
                <a:ea typeface="Calibri" panose="020F0502020204030204" pitchFamily="34" charset="0"/>
              </a:rPr>
              <a:t>Στο πρακτικό μέρος υλοποιήθηκε ένας προσομοιωτής δικτύου </a:t>
            </a:r>
            <a:r>
              <a:rPr lang="en-US" sz="1200" dirty="0">
                <a:effectLst/>
                <a:latin typeface="Times New Roman" panose="02020603050405020304" pitchFamily="18" charset="0"/>
                <a:ea typeface="Calibri" panose="020F0502020204030204" pitchFamily="34" charset="0"/>
              </a:rPr>
              <a:t>LoRaWAN</a:t>
            </a:r>
            <a:r>
              <a:rPr lang="el-GR" sz="1200" dirty="0">
                <a:effectLst/>
                <a:latin typeface="Times New Roman" panose="02020603050405020304" pitchFamily="18" charset="0"/>
                <a:ea typeface="Calibri" panose="020F0502020204030204" pitchFamily="34" charset="0"/>
              </a:rPr>
              <a:t> σε γλώσσα </a:t>
            </a:r>
            <a:r>
              <a:rPr lang="en-US" sz="1200" dirty="0">
                <a:effectLst/>
                <a:latin typeface="Times New Roman" panose="02020603050405020304" pitchFamily="18" charset="0"/>
                <a:ea typeface="Calibri" panose="020F0502020204030204" pitchFamily="34" charset="0"/>
              </a:rPr>
              <a:t>Python, </a:t>
            </a:r>
            <a:r>
              <a:rPr lang="el-GR" sz="1200" dirty="0">
                <a:effectLst/>
                <a:latin typeface="Times New Roman" panose="02020603050405020304" pitchFamily="18" charset="0"/>
                <a:ea typeface="Calibri" panose="020F0502020204030204" pitchFamily="34" charset="0"/>
              </a:rPr>
              <a:t>χρησιμοποιώντας το αρχικό σύστημα. που ορίζεται σε δημοσιευμένο έργο του Τ</a:t>
            </a:r>
            <a:r>
              <a:rPr lang="en-US" sz="1200" dirty="0">
                <a:effectLst/>
                <a:latin typeface="Times New Roman" panose="02020603050405020304" pitchFamily="18" charset="0"/>
                <a:ea typeface="Calibri" panose="020F0502020204030204" pitchFamily="34" charset="0"/>
              </a:rPr>
              <a:t>ommaso Polonelli.</a:t>
            </a:r>
            <a:r>
              <a:rPr lang="el-GR" sz="1200" dirty="0">
                <a:effectLst/>
                <a:latin typeface="Times New Roman" panose="02020603050405020304" pitchFamily="18" charset="0"/>
                <a:ea typeface="Calibri" panose="020F0502020204030204" pitchFamily="34" charset="0"/>
              </a:rPr>
              <a:t> </a:t>
            </a:r>
            <a:r>
              <a:rPr lang="el-GR" dirty="0"/>
              <a:t>Συγκεκριμένα μελετάται η επικοινωνία των τελικών συσκευών με μία και μοναδική πύλη μία φορά για </a:t>
            </a:r>
            <a:r>
              <a:rPr lang="en-US" dirty="0"/>
              <a:t>SF6 </a:t>
            </a:r>
            <a:r>
              <a:rPr lang="el-GR" dirty="0"/>
              <a:t>και μία για </a:t>
            </a:r>
            <a:r>
              <a:rPr lang="en-US" dirty="0"/>
              <a:t>SF12</a:t>
            </a:r>
            <a:endParaRPr lang="el-GR" dirty="0"/>
          </a:p>
          <a:p>
            <a:r>
              <a:rPr lang="el-GR" sz="1800" dirty="0">
                <a:effectLst/>
                <a:latin typeface="Times New Roman" panose="02020603050405020304" pitchFamily="18" charset="0"/>
                <a:ea typeface="Calibri" panose="020F0502020204030204" pitchFamily="34" charset="0"/>
              </a:rPr>
              <a:t>Αρχικά το σύστημα φιλοξενεί μόνο έναν κόμβο και με κάθε παρέλευση ενός σταθερού χρονικού διαστήματος προστίθεται άλλος ένας. Έτσι, αυξάνοντας τις συσκευές στο σύστημα μελετάμε βήμα-βήμα, πως αυτό ανταποκρίνεται στην μεταβολή της τηλεπικοινωνιακής συμφόρησης. Πρακτικά, οι κόμβοι ακολουθούν τους κανόνες του πρωτοκόλλου </a:t>
            </a:r>
            <a:r>
              <a:rPr lang="en-US" sz="1800" dirty="0">
                <a:effectLst/>
                <a:latin typeface="Times New Roman" panose="02020603050405020304" pitchFamily="18" charset="0"/>
                <a:ea typeface="Calibri" panose="020F0502020204030204" pitchFamily="34" charset="0"/>
              </a:rPr>
              <a:t>Pure Aloha</a:t>
            </a:r>
            <a:r>
              <a:rPr lang="el-GR" sz="1800" dirty="0">
                <a:effectLst/>
                <a:latin typeface="Times New Roman" panose="02020603050405020304" pitchFamily="18" charset="0"/>
                <a:ea typeface="Calibri" panose="020F0502020204030204" pitchFamily="34" charset="0"/>
              </a:rPr>
              <a:t> προσαρμοσμένους όμως με τα πρότυπα του </a:t>
            </a:r>
            <a:r>
              <a:rPr lang="en-US" sz="1800" dirty="0">
                <a:effectLst/>
                <a:latin typeface="Times New Roman" panose="02020603050405020304" pitchFamily="18" charset="0"/>
                <a:ea typeface="Calibri" panose="020F0502020204030204" pitchFamily="34" charset="0"/>
              </a:rPr>
              <a:t>LoRaWAN</a:t>
            </a:r>
            <a:r>
              <a:rPr lang="el-GR" sz="1800" dirty="0">
                <a:effectLst/>
                <a:latin typeface="Times New Roman" panose="02020603050405020304" pitchFamily="18" charset="0"/>
                <a:ea typeface="Calibri" panose="020F0502020204030204" pitchFamily="34" charset="0"/>
              </a:rPr>
              <a:t>.</a:t>
            </a:r>
            <a:r>
              <a:rPr lang="en-US" sz="1800" dirty="0">
                <a:effectLst/>
                <a:latin typeface="Times New Roman" panose="02020603050405020304" pitchFamily="18" charset="0"/>
                <a:ea typeface="Calibri" panose="020F0502020204030204" pitchFamily="34" charset="0"/>
              </a:rPr>
              <a:t> </a:t>
            </a:r>
            <a:endParaRPr lang="el-GR" dirty="0"/>
          </a:p>
        </p:txBody>
      </p:sp>
      <p:sp>
        <p:nvSpPr>
          <p:cNvPr id="4" name="Slide Number Placeholder 3"/>
          <p:cNvSpPr>
            <a:spLocks noGrp="1"/>
          </p:cNvSpPr>
          <p:nvPr>
            <p:ph type="sldNum" sz="quarter" idx="5"/>
          </p:nvPr>
        </p:nvSpPr>
        <p:spPr/>
        <p:txBody>
          <a:bodyPr/>
          <a:lstStyle/>
          <a:p>
            <a:fld id="{718B0292-8AE8-4C8C-B126-75B535872D8E}" type="slidenum">
              <a:rPr lang="el-GR" smtClean="0"/>
              <a:t>22</a:t>
            </a:fld>
            <a:endParaRPr lang="el-GR"/>
          </a:p>
        </p:txBody>
      </p:sp>
    </p:spTree>
    <p:extLst>
      <p:ext uri="{BB962C8B-B14F-4D97-AF65-F5344CB8AC3E}">
        <p14:creationId xmlns:p14="http://schemas.microsoft.com/office/powerpoint/2010/main" val="4174346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Πρώτα από όλα χρειάζεται να αναφερθούν κάποιες παραδοχές του αρχικού </a:t>
            </a:r>
            <a:r>
              <a:rPr lang="el-GR"/>
              <a:t>συστήματος.</a:t>
            </a:r>
            <a:r>
              <a:rPr lang="en-US"/>
              <a:t> </a:t>
            </a:r>
            <a:r>
              <a:rPr lang="el-GR" dirty="0"/>
              <a:t>Σύμφωνα με </a:t>
            </a:r>
            <a:r>
              <a:rPr lang="en-US" dirty="0"/>
              <a:t>Polonelli</a:t>
            </a:r>
            <a:endParaRPr lang="el-GR" dirty="0"/>
          </a:p>
          <a:p>
            <a:pPr marL="228600" indent="-228600">
              <a:buAutoNum type="arabicPeriod"/>
            </a:pPr>
            <a:r>
              <a:rPr lang="el-GR" dirty="0"/>
              <a:t>Το μέγιστο πλήθος των κόμβων στο σύστημα ορίζεται ίσο με 1000.</a:t>
            </a:r>
          </a:p>
          <a:p>
            <a:pPr marL="228600" indent="-228600">
              <a:buAutoNum type="arabicPeriod"/>
            </a:pPr>
            <a:r>
              <a:rPr lang="el-GR" dirty="0"/>
              <a:t>Θεωρούμε ότι όλες οι συσκευές τίθενται σε κλάση Α, ως την επιλογή με χαμηλότερη κατανάλωση ισχύος και χρησιμοποιείται επίσης το πρώτο από τα δύο παράθυρα λήψης.</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l-GR" dirty="0"/>
              <a:t>Ο μέγιστος αριθμός αλλεπάλληλων αναμεταδόσεων για το ίδιο πακέτο ορίζεται στις 40.</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l-GR" dirty="0"/>
              <a:t>Το μέγιστο ποσοστό του χρόνου χρήσης του καναλιού από κάθε συσκευή ξεχωριστά τίθεται στο 1%.</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l-GR" dirty="0"/>
              <a:t>Η προσομοίωση τερματίζεται όταν η συνολική τηλεπικοινωνιακή συμφόρηση φτάσει την τιμή 2.</a:t>
            </a:r>
          </a:p>
        </p:txBody>
      </p:sp>
      <p:sp>
        <p:nvSpPr>
          <p:cNvPr id="4" name="Slide Number Placeholder 3"/>
          <p:cNvSpPr>
            <a:spLocks noGrp="1"/>
          </p:cNvSpPr>
          <p:nvPr>
            <p:ph type="sldNum" sz="quarter" idx="5"/>
          </p:nvPr>
        </p:nvSpPr>
        <p:spPr/>
        <p:txBody>
          <a:bodyPr/>
          <a:lstStyle/>
          <a:p>
            <a:fld id="{718B0292-8AE8-4C8C-B126-75B535872D8E}" type="slidenum">
              <a:rPr lang="el-GR" smtClean="0"/>
              <a:t>23</a:t>
            </a:fld>
            <a:endParaRPr lang="el-GR"/>
          </a:p>
        </p:txBody>
      </p:sp>
    </p:spTree>
    <p:extLst>
      <p:ext uri="{BB962C8B-B14F-4D97-AF65-F5344CB8AC3E}">
        <p14:creationId xmlns:p14="http://schemas.microsoft.com/office/powerpoint/2010/main" val="4259876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Πριν ξεκινήσει η λειτουργία του συστήματος αρχικοποιούνται οι παράμετροι που καθορίζουν την διάρκεια μετάδοσης του πακέτου. Οι πρώτες 4 μεταβλητές, ορίζονται σύμφωνα με τους κανονισμούς του πρωτοκόλλου </a:t>
            </a:r>
            <a:r>
              <a:rPr lang="en-US" dirty="0"/>
              <a:t>LoRaWAN</a:t>
            </a:r>
            <a:r>
              <a:rPr lang="el-GR" dirty="0"/>
              <a:t>. Οι υπόλοιπες παράμετροι, επιλέγονται ελεύθερα και τίθενται ίσες για την διασφάλιση ενός δίκαιου περιβάλλοντος σύγκρισης.</a:t>
            </a:r>
          </a:p>
        </p:txBody>
      </p:sp>
      <p:sp>
        <p:nvSpPr>
          <p:cNvPr id="4" name="Slide Number Placeholder 3"/>
          <p:cNvSpPr>
            <a:spLocks noGrp="1"/>
          </p:cNvSpPr>
          <p:nvPr>
            <p:ph type="sldNum" sz="quarter" idx="5"/>
          </p:nvPr>
        </p:nvSpPr>
        <p:spPr/>
        <p:txBody>
          <a:bodyPr/>
          <a:lstStyle/>
          <a:p>
            <a:fld id="{718B0292-8AE8-4C8C-B126-75B535872D8E}" type="slidenum">
              <a:rPr lang="el-GR" smtClean="0"/>
              <a:t>24</a:t>
            </a:fld>
            <a:endParaRPr lang="el-GR"/>
          </a:p>
        </p:txBody>
      </p:sp>
    </p:spTree>
    <p:extLst>
      <p:ext uri="{BB962C8B-B14F-4D97-AF65-F5344CB8AC3E}">
        <p14:creationId xmlns:p14="http://schemas.microsoft.com/office/powerpoint/2010/main" val="2566422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dirty="0"/>
              <a:t>Αφού οριστούν οι αρχικές παράμετροι, υπολογίζεται η διάρκεια μετάδοσης στα 47</a:t>
            </a:r>
            <a:r>
              <a:rPr lang="en-US" dirty="0"/>
              <a:t> msec </a:t>
            </a:r>
            <a:r>
              <a:rPr lang="el-GR" dirty="0"/>
              <a:t>για </a:t>
            </a:r>
            <a:r>
              <a:rPr lang="en-US" dirty="0"/>
              <a:t>SF6</a:t>
            </a:r>
            <a:r>
              <a:rPr lang="el-GR" dirty="0"/>
              <a:t> και 1449 </a:t>
            </a:r>
            <a:r>
              <a:rPr lang="en-US" dirty="0"/>
              <a:t>msec </a:t>
            </a:r>
            <a:r>
              <a:rPr lang="el-GR" dirty="0"/>
              <a:t>για </a:t>
            </a:r>
            <a:r>
              <a:rPr lang="en-US" dirty="0"/>
              <a:t>SF12.</a:t>
            </a:r>
            <a:r>
              <a:rPr lang="el-GR" dirty="0"/>
              <a:t> Υπολογίστηκε και η διάρκεια των πακέτων επιβεβαίωσης στα 10</a:t>
            </a:r>
            <a:r>
              <a:rPr lang="en-US" dirty="0"/>
              <a:t>msec </a:t>
            </a:r>
            <a:r>
              <a:rPr lang="el-GR" dirty="0"/>
              <a:t>και 663</a:t>
            </a:r>
            <a:r>
              <a:rPr lang="en-US" dirty="0"/>
              <a:t>msec</a:t>
            </a:r>
            <a:r>
              <a:rPr lang="el-GR" dirty="0"/>
              <a:t> αντίστοιχα</a:t>
            </a:r>
            <a:r>
              <a:rPr lang="en-US" dirty="0"/>
              <a:t>. </a:t>
            </a:r>
            <a:r>
              <a:rPr lang="el-GR" dirty="0"/>
              <a:t>Οι υπόλοιπες παράμετροι τέθηκαν έτσι ώστε κατά μέσο όρο η χρήση του καναλιού να είναι μικρότερη από 1% για  κάθε συσκευή</a:t>
            </a:r>
          </a:p>
        </p:txBody>
      </p:sp>
      <p:sp>
        <p:nvSpPr>
          <p:cNvPr id="4" name="Slide Number Placeholder 3"/>
          <p:cNvSpPr>
            <a:spLocks noGrp="1"/>
          </p:cNvSpPr>
          <p:nvPr>
            <p:ph type="sldNum" sz="quarter" idx="5"/>
          </p:nvPr>
        </p:nvSpPr>
        <p:spPr/>
        <p:txBody>
          <a:bodyPr/>
          <a:lstStyle/>
          <a:p>
            <a:fld id="{718B0292-8AE8-4C8C-B126-75B535872D8E}" type="slidenum">
              <a:rPr lang="el-GR" smtClean="0"/>
              <a:t>25</a:t>
            </a:fld>
            <a:endParaRPr lang="el-GR"/>
          </a:p>
        </p:txBody>
      </p:sp>
    </p:spTree>
    <p:extLst>
      <p:ext uri="{BB962C8B-B14F-4D97-AF65-F5344CB8AC3E}">
        <p14:creationId xmlns:p14="http://schemas.microsoft.com/office/powerpoint/2010/main" val="4065625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Στο εξής σχηματικό διάγραμμα φαίνεται ολοκληρωμένα η πορεία ενός κόμβου, για κάθε πιθανή περίπτωση.</a:t>
            </a:r>
          </a:p>
          <a:p>
            <a:pPr marL="171450" indent="-171450">
              <a:buFont typeface="Arial" panose="020B0604020202020204" pitchFamily="34" charset="0"/>
              <a:buChar char="•"/>
            </a:pPr>
            <a:r>
              <a:rPr lang="el-GR" dirty="0"/>
              <a:t>Κάθε συσκευή ξεκινά από την αρχική κατάσταση, όπου παραμένει μέχρι να μεταδώσει τυχαία.</a:t>
            </a:r>
          </a:p>
          <a:p>
            <a:pPr marL="171450" indent="-171450">
              <a:buFont typeface="Arial" panose="020B0604020202020204" pitchFamily="34" charset="0"/>
              <a:buChar char="•"/>
            </a:pPr>
            <a:r>
              <a:rPr lang="el-GR" dirty="0"/>
              <a:t>Από εκεί και πέρα προχωρά στην κατάσταση μετάδοσης, μέχρι να ολοκληρωθεί η αποστολή των δεδομένων και.</a:t>
            </a:r>
          </a:p>
          <a:p>
            <a:pPr marL="171450" indent="-171450">
              <a:buFont typeface="Arial" panose="020B0604020202020204" pitchFamily="34" charset="0"/>
              <a:buChar char="•"/>
            </a:pPr>
            <a:r>
              <a:rPr lang="el-GR" dirty="0"/>
              <a:t>Στην συνέχεια τίθεται σε κατάσταση αναμονής για επιβεβαίωση, καθώς δεν γνωρίζει αν το μήνυμα παραδόθηκε επιτυχώς. </a:t>
            </a:r>
          </a:p>
          <a:p>
            <a:pPr marL="0" indent="0">
              <a:buFont typeface="Arial" panose="020B0604020202020204" pitchFamily="34" charset="0"/>
              <a:buNone/>
            </a:pPr>
            <a:r>
              <a:rPr lang="el-GR" dirty="0"/>
              <a:t>        -Από εκεί η συσκευή επιστρέφει στην αρχική κατάσταση σε δύο περιπτώσεις:</a:t>
            </a:r>
          </a:p>
          <a:p>
            <a:pPr marL="0" indent="0">
              <a:buFont typeface="Arial" panose="020B0604020202020204" pitchFamily="34" charset="0"/>
              <a:buNone/>
            </a:pPr>
            <a:r>
              <a:rPr lang="el-GR" dirty="0"/>
              <a:t>             1. Είτε αν λάβει την επιβεβαίωση όσο το παράθυρο λήψης είναι ανοιχτό, </a:t>
            </a:r>
          </a:p>
          <a:p>
            <a:pPr marL="0" indent="0">
              <a:buFont typeface="+mj-lt"/>
              <a:buNone/>
            </a:pPr>
            <a:r>
              <a:rPr lang="el-GR" dirty="0"/>
              <a:t>             2. είτε αν δεν λάβει επιβεβαίωση</a:t>
            </a:r>
            <a:r>
              <a:rPr lang="en-US" dirty="0"/>
              <a:t> </a:t>
            </a:r>
            <a:r>
              <a:rPr lang="el-GR" dirty="0"/>
              <a:t>και ο αριθμός των αναμεταδόσεων φτάσει τις 40, όπου το πακέτο αυτό απορρίπτεται.</a:t>
            </a:r>
          </a:p>
          <a:p>
            <a:pPr marL="0" indent="0">
              <a:buFont typeface="+mj-lt"/>
              <a:buNone/>
            </a:pPr>
            <a:r>
              <a:rPr lang="el-GR" dirty="0"/>
              <a:t>        -Διαφορετικά, μεταβαίνει στην κατάσταση αναμετάδοσης αν δεν λάβει επιβεβαίωση στο παράθυρο λήψης</a:t>
            </a:r>
            <a:r>
              <a:rPr lang="en-US" dirty="0"/>
              <a:t> </a:t>
            </a:r>
            <a:r>
              <a:rPr lang="el-GR" dirty="0"/>
              <a:t>και οι αναμεταδόσεις είναι λιγότερες από 40. Εκεί η συσκευή αναμένει μέχρι την τυχαία χρονική στιγμή που θα ξαναπαροσπαθήσει να επικοινωνήσει. Μόλις αυτό γίνει προχωρά στην κατάσταση μετάδοσης.</a:t>
            </a:r>
          </a:p>
          <a:p>
            <a:pPr marL="0" indent="0">
              <a:buFont typeface="+mj-lt"/>
              <a:buNone/>
            </a:pPr>
            <a:endParaRPr lang="el-GR" dirty="0"/>
          </a:p>
          <a:p>
            <a:pPr marL="0" indent="0">
              <a:buFont typeface="+mj-lt"/>
              <a:buNone/>
            </a:pPr>
            <a:endParaRPr lang="el-GR" dirty="0"/>
          </a:p>
          <a:p>
            <a:pPr marL="0" indent="0">
              <a:buFont typeface="+mj-lt"/>
              <a:buNone/>
            </a:pPr>
            <a:r>
              <a:rPr lang="el-GR" dirty="0"/>
              <a:t>	</a:t>
            </a:r>
          </a:p>
        </p:txBody>
      </p:sp>
      <p:sp>
        <p:nvSpPr>
          <p:cNvPr id="4" name="Slide Number Placeholder 3"/>
          <p:cNvSpPr>
            <a:spLocks noGrp="1"/>
          </p:cNvSpPr>
          <p:nvPr>
            <p:ph type="sldNum" sz="quarter" idx="5"/>
          </p:nvPr>
        </p:nvSpPr>
        <p:spPr/>
        <p:txBody>
          <a:bodyPr/>
          <a:lstStyle/>
          <a:p>
            <a:fld id="{718B0292-8AE8-4C8C-B126-75B535872D8E}" type="slidenum">
              <a:rPr lang="el-GR" smtClean="0"/>
              <a:t>26</a:t>
            </a:fld>
            <a:endParaRPr lang="el-GR"/>
          </a:p>
        </p:txBody>
      </p:sp>
    </p:spTree>
    <p:extLst>
      <p:ext uri="{BB962C8B-B14F-4D97-AF65-F5344CB8AC3E}">
        <p14:creationId xmlns:p14="http://schemas.microsoft.com/office/powerpoint/2010/main" val="3616833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85430-6E5A-E161-458D-179082AC5F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3DACF9-A23A-D963-5A8F-7D52694CF0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814C1A-11B8-4802-5A37-F283C19F2F86}"/>
              </a:ext>
            </a:extLst>
          </p:cNvPr>
          <p:cNvSpPr>
            <a:spLocks noGrp="1"/>
          </p:cNvSpPr>
          <p:nvPr>
            <p:ph type="body" idx="1"/>
          </p:nvPr>
        </p:nvSpPr>
        <p:spPr/>
        <p:txBody>
          <a:bodyPr/>
          <a:lstStyle/>
          <a:p>
            <a:r>
              <a:rPr lang="el-GR" dirty="0"/>
              <a:t>Οι μετρήσεις για την απόδοση του δικτύου λαμβάνονται περιοδικά, με κάθε παρέλευση του «Διαστήματος κόμβου» και συλλέγουν τα πλήθη των επιτυχών και ανεπιτυχών μεταδόσεων, όπως και τις συνολικές μεταδόσεις μέσα στο διάστημα αυτό. Αυτά χρειάζονται για να υπολογιστούν οι εξής μετρικές:</a:t>
            </a:r>
          </a:p>
          <a:p>
            <a:endParaRPr lang="el-GR" dirty="0"/>
          </a:p>
          <a:p>
            <a:r>
              <a:rPr lang="el-GR" dirty="0"/>
              <a:t>• Η διεκπεραιωτική ικανότητα, αντιπροσωπεύει το ποσοστό χρόνου χρήσης του καναλιού από επιτυχείς μεταδόσεις.</a:t>
            </a:r>
          </a:p>
          <a:p>
            <a:endParaRPr lang="el-GR" dirty="0"/>
          </a:p>
          <a:p>
            <a:r>
              <a:rPr lang="el-GR" dirty="0"/>
              <a:t>• Η τηλεπικοινωνιακή συμφόρηση αποτελεί το συνολικό ποσοστό χρόνου χρήσης του καναλιού</a:t>
            </a:r>
          </a:p>
          <a:p>
            <a:endParaRPr lang="el-GR" dirty="0"/>
          </a:p>
          <a:p>
            <a:r>
              <a:rPr lang="el-GR" dirty="0"/>
              <a:t>• Ο λόγος συγκρούσεων είναι η  αναλογία των ανεπιτυχών μεταδόσεων προς τις συνολικές</a:t>
            </a:r>
          </a:p>
        </p:txBody>
      </p:sp>
      <p:sp>
        <p:nvSpPr>
          <p:cNvPr id="4" name="Slide Number Placeholder 3">
            <a:extLst>
              <a:ext uri="{FF2B5EF4-FFF2-40B4-BE49-F238E27FC236}">
                <a16:creationId xmlns:a16="http://schemas.microsoft.com/office/drawing/2014/main" id="{86CE763D-19FA-5107-1327-75E54C7165EE}"/>
              </a:ext>
            </a:extLst>
          </p:cNvPr>
          <p:cNvSpPr>
            <a:spLocks noGrp="1"/>
          </p:cNvSpPr>
          <p:nvPr>
            <p:ph type="sldNum" sz="quarter" idx="5"/>
          </p:nvPr>
        </p:nvSpPr>
        <p:spPr/>
        <p:txBody>
          <a:bodyPr/>
          <a:lstStyle/>
          <a:p>
            <a:fld id="{718B0292-8AE8-4C8C-B126-75B535872D8E}" type="slidenum">
              <a:rPr lang="el-GR" smtClean="0"/>
              <a:t>27</a:t>
            </a:fld>
            <a:endParaRPr lang="el-GR"/>
          </a:p>
        </p:txBody>
      </p:sp>
    </p:spTree>
    <p:extLst>
      <p:ext uri="{BB962C8B-B14F-4D97-AF65-F5344CB8AC3E}">
        <p14:creationId xmlns:p14="http://schemas.microsoft.com/office/powerpoint/2010/main" val="4259303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Στα εξής διαγράμματα φαίνονται τα αποτελέσματα της προσομοίωσης για </a:t>
            </a:r>
            <a:r>
              <a:rPr lang="en-US" dirty="0"/>
              <a:t>SF6</a:t>
            </a:r>
            <a:r>
              <a:rPr lang="el-GR" dirty="0"/>
              <a:t>. </a:t>
            </a:r>
          </a:p>
          <a:p>
            <a:endParaRPr lang="el-GR" dirty="0"/>
          </a:p>
          <a:p>
            <a:pPr marL="171450" indent="-171450">
              <a:buFont typeface="Arial" panose="020B0604020202020204" pitchFamily="34" charset="0"/>
              <a:buChar char="•"/>
            </a:pPr>
            <a:r>
              <a:rPr lang="el-GR" dirty="0"/>
              <a:t>Ξεκινώντας από το διάγραμμα </a:t>
            </a:r>
            <a:r>
              <a:rPr lang="en-US" dirty="0"/>
              <a:t>Total Traffic</a:t>
            </a:r>
            <a:r>
              <a:rPr lang="el-GR" dirty="0"/>
              <a:t>, απεικονίζεται η τηλεπικοινωνιακή συμφόρηση συναρτήσει του πλήθους των κόμβων. Παρατηρείται περίπου γραμμική συμπεριφορά και προστίθενται συνολικά </a:t>
            </a:r>
            <a:r>
              <a:rPr lang="en-US" dirty="0"/>
              <a:t>341 </a:t>
            </a:r>
            <a:r>
              <a:rPr lang="el-GR" dirty="0"/>
              <a:t>κόμβοι μέχρι να ολοκληρωθεί η προσομοίωση.</a:t>
            </a:r>
          </a:p>
          <a:p>
            <a:pPr marL="171450" indent="-171450">
              <a:buFont typeface="Arial" panose="020B0604020202020204" pitchFamily="34" charset="0"/>
              <a:buChar char="•"/>
            </a:pPr>
            <a:r>
              <a:rPr lang="el-GR" dirty="0"/>
              <a:t>Τα δύο διαγράμματα </a:t>
            </a:r>
            <a:r>
              <a:rPr lang="en-US" dirty="0"/>
              <a:t>Throughput – Total Traffic </a:t>
            </a:r>
            <a:r>
              <a:rPr lang="el-GR" dirty="0"/>
              <a:t>και </a:t>
            </a:r>
            <a:r>
              <a:rPr lang="en-US" dirty="0"/>
              <a:t>Throughput – Nodes</a:t>
            </a:r>
            <a:r>
              <a:rPr lang="el-GR" dirty="0"/>
              <a:t> παρουσιάζουν την διεκπεραιωτική ικανότητα του δικτύου συναρτήσει της συμφόρησης και του πλήθους των κόμβων αντίστοιχα. Σχηματίζουν μορφή κατανομής </a:t>
            </a:r>
            <a:r>
              <a:rPr lang="en-US" dirty="0"/>
              <a:t>Poisson, </a:t>
            </a:r>
            <a:r>
              <a:rPr lang="el-GR" dirty="0"/>
              <a:t>λόγω της χρήσης </a:t>
            </a:r>
            <a:r>
              <a:rPr lang="en-US" dirty="0"/>
              <a:t>Pure Aloha</a:t>
            </a:r>
            <a:r>
              <a:rPr lang="el-GR" dirty="0"/>
              <a:t>, με μέγιστο την τιμή 0.1 ή αλλιώς 10%. Δεν διαφέρουν ιδιαίτερα, καθώς η συμφόρηση είναι περίπου γραμμική όπως και η αύξηση των κόμβων.</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sz="1800" kern="100" dirty="0">
                <a:effectLst/>
                <a:latin typeface="Times New Roman" panose="02020603050405020304" pitchFamily="18" charset="0"/>
                <a:ea typeface="Calibri" panose="020F0502020204030204" pitchFamily="34" charset="0"/>
                <a:cs typeface="Times New Roman" panose="02020603050405020304" pitchFamily="18" charset="0"/>
              </a:rPr>
              <a:t>Στο διάγραμμα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Collision rate</a:t>
            </a:r>
            <a:r>
              <a:rPr lang="el-GR" sz="1800" kern="100" dirty="0">
                <a:effectLst/>
                <a:latin typeface="Times New Roman" panose="02020603050405020304" pitchFamily="18" charset="0"/>
                <a:ea typeface="Calibri" panose="020F0502020204030204" pitchFamily="34" charset="0"/>
                <a:cs typeface="Times New Roman" panose="02020603050405020304" pitchFamily="18" charset="0"/>
              </a:rPr>
              <a:t>» η καμπύλη του λόγου συγκρούσεων αυξάνεται λογαριθμικά, μέχρι να φτάσει στην τιμή 1 ή 100%, δηλαδή το σημείο κάθε μετάδοση να καταλήγει σε σύγκρουση.</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sz="1800" kern="100" dirty="0">
                <a:effectLst/>
                <a:latin typeface="Times New Roman" panose="02020603050405020304" pitchFamily="18" charset="0"/>
                <a:ea typeface="Calibri" panose="020F0502020204030204" pitchFamily="34" charset="0"/>
                <a:cs typeface="Times New Roman" panose="02020603050405020304" pitchFamily="18" charset="0"/>
              </a:rPr>
              <a:t>Το διάγραμμα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Number of nodes in each state </a:t>
            </a:r>
            <a:r>
              <a:rPr lang="el-GR" sz="1800" kern="100" dirty="0">
                <a:effectLst/>
                <a:latin typeface="Times New Roman" panose="02020603050405020304" pitchFamily="18" charset="0"/>
                <a:ea typeface="Calibri" panose="020F0502020204030204" pitchFamily="34" charset="0"/>
                <a:cs typeface="Times New Roman" panose="02020603050405020304" pitchFamily="18" charset="0"/>
              </a:rPr>
              <a:t>παρουσιάζει το πλήθος των κόμβων στις διαφορετικές καταστάσεις καθ’ όλη την πορεία της προσομοίωσης. Οι τιμές του λαμβάνονται ως στιγμιότυπα του συστήματος και η χρησιμότητά του αναδεικνύεται μακροπρόθεσμα με μία γενικότερη ένδειξη του καταμερισμού των κόμβων.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l-GR" sz="1800" kern="100" dirty="0">
                <a:effectLst/>
                <a:latin typeface="Times New Roman" panose="02020603050405020304" pitchFamily="18" charset="0"/>
                <a:ea typeface="Calibri" panose="020F0502020204030204" pitchFamily="34" charset="0"/>
                <a:cs typeface="Times New Roman" panose="02020603050405020304" pitchFamily="18" charset="0"/>
              </a:rPr>
              <a:t>Το τελευταίο διάγραμμα είναι το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Nodes selected</a:t>
            </a:r>
            <a:r>
              <a:rPr lang="el-GR" sz="1800" kern="100" dirty="0">
                <a:effectLst/>
                <a:latin typeface="Times New Roman" panose="02020603050405020304" pitchFamily="18" charset="0"/>
                <a:ea typeface="Calibri" panose="020F0502020204030204" pitchFamily="34" charset="0"/>
                <a:cs typeface="Times New Roman" panose="02020603050405020304" pitchFamily="18" charset="0"/>
              </a:rPr>
              <a:t> και δείχνει πόσοι κόμβοι επιλέγονται για μετάδοση μέσα σε κάθε ένα διάστημα κόμβου.</a:t>
            </a:r>
          </a:p>
        </p:txBody>
      </p:sp>
      <p:sp>
        <p:nvSpPr>
          <p:cNvPr id="4" name="Slide Number Placeholder 3"/>
          <p:cNvSpPr>
            <a:spLocks noGrp="1"/>
          </p:cNvSpPr>
          <p:nvPr>
            <p:ph type="sldNum" sz="quarter" idx="5"/>
          </p:nvPr>
        </p:nvSpPr>
        <p:spPr/>
        <p:txBody>
          <a:bodyPr/>
          <a:lstStyle/>
          <a:p>
            <a:fld id="{718B0292-8AE8-4C8C-B126-75B535872D8E}" type="slidenum">
              <a:rPr lang="el-GR" smtClean="0"/>
              <a:t>28</a:t>
            </a:fld>
            <a:endParaRPr lang="el-GR"/>
          </a:p>
        </p:txBody>
      </p:sp>
    </p:spTree>
    <p:extLst>
      <p:ext uri="{BB962C8B-B14F-4D97-AF65-F5344CB8AC3E}">
        <p14:creationId xmlns:p14="http://schemas.microsoft.com/office/powerpoint/2010/main" val="11459314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Εδώ φαίνονται τα αντίστοιχα αποτελέσματα της προσομοίωσης για </a:t>
            </a:r>
            <a:r>
              <a:rPr lang="en-US" dirty="0"/>
              <a:t>SF12. </a:t>
            </a:r>
            <a:r>
              <a:rPr lang="el-GR" dirty="0"/>
              <a:t>Τα σημεία ενδιαφέροντος </a:t>
            </a:r>
            <a:r>
              <a:rPr lang="el-GR" dirty="0" err="1"/>
              <a:t>εχ</a:t>
            </a:r>
            <a:r>
              <a:rPr lang="en-US" dirty="0"/>
              <a:t> </a:t>
            </a:r>
            <a:r>
              <a:rPr lang="el-GR" dirty="0" err="1"/>
              <a:t>ίναι</a:t>
            </a:r>
            <a:r>
              <a:rPr lang="el-GR" dirty="0"/>
              <a:t> τα εξής: </a:t>
            </a:r>
          </a:p>
          <a:p>
            <a:pPr marL="285750" indent="-285750">
              <a:buFont typeface="Arial" panose="020B0604020202020204" pitchFamily="34" charset="0"/>
              <a:buChar char="•"/>
            </a:pPr>
            <a:r>
              <a:rPr lang="el-GR" sz="1800" dirty="0">
                <a:effectLst/>
                <a:latin typeface="Times New Roman" panose="02020603050405020304" pitchFamily="18" charset="0"/>
                <a:ea typeface="Calibri" panose="020F0502020204030204" pitchFamily="34" charset="0"/>
              </a:rPr>
              <a:t>Στο διάγραμμα </a:t>
            </a:r>
            <a:r>
              <a:rPr lang="en-US" sz="1800" dirty="0">
                <a:effectLst/>
                <a:latin typeface="Times New Roman" panose="02020603050405020304" pitchFamily="18" charset="0"/>
                <a:ea typeface="Calibri" panose="020F0502020204030204" pitchFamily="34" charset="0"/>
              </a:rPr>
              <a:t>Total Traffic, </a:t>
            </a:r>
            <a:r>
              <a:rPr lang="el-GR" sz="1800" dirty="0">
                <a:effectLst/>
                <a:latin typeface="Times New Roman" panose="02020603050405020304" pitchFamily="18" charset="0"/>
                <a:ea typeface="Calibri" panose="020F0502020204030204" pitchFamily="34" charset="0"/>
              </a:rPr>
              <a:t>μέχρι την είσοδο 50 περίπου κόμβων στο σύστημα η καμπύλη φαίνεται εκθετικής μορφής, ενώ στην συνέχεια η κλίση σταθεροποιείται επιφέροντας γραμμικό χαρακτήρα. Αυτό οφείλεται στον περιορισμό του </a:t>
            </a:r>
            <a:r>
              <a:rPr lang="en-US" sz="1800" dirty="0">
                <a:effectLst/>
                <a:latin typeface="Times New Roman" panose="02020603050405020304" pitchFamily="18" charset="0"/>
                <a:ea typeface="Calibri" panose="020F0502020204030204" pitchFamily="34" charset="0"/>
              </a:rPr>
              <a:t>duty cycle</a:t>
            </a:r>
            <a:r>
              <a:rPr lang="el-GR" sz="1800" dirty="0">
                <a:effectLst/>
                <a:latin typeface="Times New Roman" panose="02020603050405020304" pitchFamily="18" charset="0"/>
                <a:ea typeface="Calibri" panose="020F0502020204030204" pitchFamily="34" charset="0"/>
              </a:rPr>
              <a:t>, που όσο αυξάνεται η συμφόρηση οριοθετεί την πρόθεση των κόμβων να επικοινωνήσουν ώστε να μην ξεπεράσουν το 1% του χρόνου χρήσης του καναλιού.</a:t>
            </a:r>
          </a:p>
          <a:p>
            <a:pPr marL="285750" indent="-285750">
              <a:buFont typeface="Arial" panose="020B0604020202020204" pitchFamily="34" charset="0"/>
              <a:buChar char="•"/>
            </a:pPr>
            <a:r>
              <a:rPr lang="el-GR" sz="1800" dirty="0">
                <a:effectLst/>
                <a:latin typeface="Times New Roman" panose="02020603050405020304" pitchFamily="18" charset="0"/>
                <a:ea typeface="Calibri" panose="020F0502020204030204" pitchFamily="34" charset="0"/>
              </a:rPr>
              <a:t>Επίσης, η διεκπεραιωτική ικανότητα φτάνει την μέγιστη τιμή 0.08 ή 8%.</a:t>
            </a:r>
          </a:p>
        </p:txBody>
      </p:sp>
      <p:sp>
        <p:nvSpPr>
          <p:cNvPr id="4" name="Slide Number Placeholder 3"/>
          <p:cNvSpPr>
            <a:spLocks noGrp="1"/>
          </p:cNvSpPr>
          <p:nvPr>
            <p:ph type="sldNum" sz="quarter" idx="5"/>
          </p:nvPr>
        </p:nvSpPr>
        <p:spPr/>
        <p:txBody>
          <a:bodyPr/>
          <a:lstStyle/>
          <a:p>
            <a:fld id="{718B0292-8AE8-4C8C-B126-75B535872D8E}" type="slidenum">
              <a:rPr lang="el-GR" smtClean="0"/>
              <a:t>29</a:t>
            </a:fld>
            <a:endParaRPr lang="el-GR"/>
          </a:p>
        </p:txBody>
      </p:sp>
    </p:spTree>
    <p:extLst>
      <p:ext uri="{BB962C8B-B14F-4D97-AF65-F5344CB8AC3E}">
        <p14:creationId xmlns:p14="http://schemas.microsoft.com/office/powerpoint/2010/main" val="2826720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Ας ξεκινήσουμε από τα συστήματα </a:t>
            </a:r>
            <a:r>
              <a:rPr lang="en-US" dirty="0"/>
              <a:t>IoT </a:t>
            </a:r>
            <a:r>
              <a:rPr lang="el-GR" dirty="0"/>
              <a:t>και συγκεκριμένα από τις απαιτήσεις που τα χαρακτηρίζουν. Εξαιτίας της εκτεταμένης χρήσης τους σε όλο και πιο σύνθετες εφαρμογές, αντιμετωπίζουν σημαντικές προκλήσεις, ιδιαίτερα στον τομέα της επικοινωνίας μεταξύ των συσκευών</a:t>
            </a:r>
            <a:r>
              <a:rPr lang="en-US" dirty="0"/>
              <a:t>. </a:t>
            </a:r>
            <a:r>
              <a:rPr lang="el-GR" dirty="0"/>
              <a:t>Έτσι, δημιουργείται ανάγκη για αξιόπιστους τρόπους αλληλεπίδρασης με ευρεία κάλυψη, χαμηλή κατανάλωση ισχύος, ικανοποιητικό ρυθμό αποστολής δεδομένων, ανοχή σε περιβάλλοντα με παρεμβολές</a:t>
            </a:r>
            <a:r>
              <a:rPr lang="en-US" dirty="0"/>
              <a:t> </a:t>
            </a:r>
            <a:r>
              <a:rPr lang="el-GR" dirty="0"/>
              <a:t>αλλά και ασφάλεια στην επικοινωνία.</a:t>
            </a:r>
          </a:p>
          <a:p>
            <a:endParaRPr lang="el-GR" b="1" dirty="0"/>
          </a:p>
          <a:p>
            <a:endParaRPr lang="el-GR" b="1" dirty="0"/>
          </a:p>
        </p:txBody>
      </p:sp>
      <p:sp>
        <p:nvSpPr>
          <p:cNvPr id="4" name="Slide Number Placeholder 3"/>
          <p:cNvSpPr>
            <a:spLocks noGrp="1"/>
          </p:cNvSpPr>
          <p:nvPr>
            <p:ph type="sldNum" sz="quarter" idx="5"/>
          </p:nvPr>
        </p:nvSpPr>
        <p:spPr/>
        <p:txBody>
          <a:bodyPr/>
          <a:lstStyle/>
          <a:p>
            <a:fld id="{718B0292-8AE8-4C8C-B126-75B535872D8E}" type="slidenum">
              <a:rPr lang="el-GR" smtClean="0"/>
              <a:t>3</a:t>
            </a:fld>
            <a:endParaRPr lang="el-GR"/>
          </a:p>
        </p:txBody>
      </p:sp>
    </p:spTree>
    <p:extLst>
      <p:ext uri="{BB962C8B-B14F-4D97-AF65-F5344CB8AC3E}">
        <p14:creationId xmlns:p14="http://schemas.microsoft.com/office/powerpoint/2010/main" val="2340535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78A4C-89A1-5AD1-A51A-F37A386514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2A12E7-8CEA-084C-B01D-4C2521A1AE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17CDE9-4DEB-8759-DC07-5EE01019661A}"/>
              </a:ext>
            </a:extLst>
          </p:cNvPr>
          <p:cNvSpPr>
            <a:spLocks noGrp="1"/>
          </p:cNvSpPr>
          <p:nvPr>
            <p:ph type="body" idx="1"/>
          </p:nvPr>
        </p:nvSpPr>
        <p:spPr/>
        <p:txBody>
          <a:bodyPr/>
          <a:lstStyle/>
          <a:p>
            <a:r>
              <a:rPr lang="el-GR" dirty="0"/>
              <a:t>Συγκρίνοντας την διεκπεραιωτική ικανότητα του δικτύου για τις δύο διαφορετικές περιπτώσεις παρατηρούμε διαφορά στην μέγιστη τιμή, με το κανάλι για </a:t>
            </a:r>
            <a:r>
              <a:rPr lang="en-US" dirty="0"/>
              <a:t>SF6 </a:t>
            </a:r>
            <a:r>
              <a:rPr lang="el-GR" dirty="0"/>
              <a:t>να υπερέχει περίπου κατά 2%.</a:t>
            </a:r>
          </a:p>
        </p:txBody>
      </p:sp>
      <p:sp>
        <p:nvSpPr>
          <p:cNvPr id="4" name="Slide Number Placeholder 3">
            <a:extLst>
              <a:ext uri="{FF2B5EF4-FFF2-40B4-BE49-F238E27FC236}">
                <a16:creationId xmlns:a16="http://schemas.microsoft.com/office/drawing/2014/main" id="{B59134AE-0395-9A8E-CC15-8D6109ED7303}"/>
              </a:ext>
            </a:extLst>
          </p:cNvPr>
          <p:cNvSpPr>
            <a:spLocks noGrp="1"/>
          </p:cNvSpPr>
          <p:nvPr>
            <p:ph type="sldNum" sz="quarter" idx="5"/>
          </p:nvPr>
        </p:nvSpPr>
        <p:spPr/>
        <p:txBody>
          <a:bodyPr/>
          <a:lstStyle/>
          <a:p>
            <a:fld id="{718B0292-8AE8-4C8C-B126-75B535872D8E}" type="slidenum">
              <a:rPr lang="el-GR" smtClean="0"/>
              <a:t>30</a:t>
            </a:fld>
            <a:endParaRPr lang="el-GR"/>
          </a:p>
        </p:txBody>
      </p:sp>
    </p:spTree>
    <p:extLst>
      <p:ext uri="{BB962C8B-B14F-4D97-AF65-F5344CB8AC3E}">
        <p14:creationId xmlns:p14="http://schemas.microsoft.com/office/powerpoint/2010/main" val="36715266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dirty="0"/>
              <a:t>Η διαφορά αυτή οφείλεται στην σύγκριση της διάρκειας μετάδοσης με το διάστημα αδράνειας </a:t>
            </a:r>
            <a:r>
              <a:rPr lang="en-US" dirty="0"/>
              <a:t>Rx Delay 1 </a:t>
            </a:r>
            <a:r>
              <a:rPr lang="el-GR" dirty="0"/>
              <a:t>που ορίζεται από τις προδιαγραφές στο 1 </a:t>
            </a:r>
            <a:r>
              <a:rPr lang="en-US" dirty="0"/>
              <a:t>sec. </a:t>
            </a: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800" kern="100" dirty="0">
                <a:effectLst/>
                <a:latin typeface="Times New Roman" panose="02020603050405020304" pitchFamily="18" charset="0"/>
                <a:ea typeface="Calibri" panose="020F0502020204030204" pitchFamily="34" charset="0"/>
                <a:cs typeface="Times New Roman" panose="02020603050405020304" pitchFamily="18" charset="0"/>
              </a:rPr>
              <a:t>Στην περίπτωση του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SF</a:t>
            </a:r>
            <a:r>
              <a:rPr lang="el-GR" sz="1800" kern="100" dirty="0">
                <a:effectLst/>
                <a:latin typeface="Times New Roman" panose="02020603050405020304" pitchFamily="18" charset="0"/>
                <a:ea typeface="Calibri" panose="020F0502020204030204" pitchFamily="34" charset="0"/>
                <a:cs typeface="Times New Roman" panose="02020603050405020304" pitchFamily="18" charset="0"/>
              </a:rPr>
              <a:t>6, η διάρκεια μετάδοσης είναι αρκετά μικρή ώστε να μπορεί κάποιος κόμβος εύκολα να μεταδώσει στο διάστημα αδράνειας.</a:t>
            </a:r>
          </a:p>
          <a:p>
            <a:pPr marL="0" marR="0" lvl="0" indent="0" algn="l" defTabSz="914400" rtl="0" eaLnBrk="1" fontAlgn="auto" latinLnBrk="0" hangingPunct="1">
              <a:lnSpc>
                <a:spcPct val="100000"/>
              </a:lnSpc>
              <a:spcBef>
                <a:spcPts val="0"/>
              </a:spcBef>
              <a:spcAft>
                <a:spcPts val="0"/>
              </a:spcAft>
              <a:buClrTx/>
              <a:buSzTx/>
              <a:buFontTx/>
              <a:buNone/>
              <a:tabLst/>
              <a:defRPr/>
            </a:pPr>
            <a:r>
              <a:rPr lang="el-GR" sz="1800" kern="100" dirty="0">
                <a:effectLst/>
                <a:latin typeface="Times New Roman" panose="02020603050405020304" pitchFamily="18" charset="0"/>
                <a:ea typeface="Calibri" panose="020F0502020204030204" pitchFamily="34" charset="0"/>
                <a:cs typeface="Times New Roman" panose="02020603050405020304" pitchFamily="18" charset="0"/>
              </a:rPr>
              <a:t>Ωστόσο, στην περίπτωση του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SF</a:t>
            </a:r>
            <a:r>
              <a:rPr lang="el-GR" sz="1800" kern="100" dirty="0">
                <a:effectLst/>
                <a:latin typeface="Times New Roman" panose="02020603050405020304" pitchFamily="18" charset="0"/>
                <a:ea typeface="Calibri" panose="020F0502020204030204" pitchFamily="34" charset="0"/>
                <a:cs typeface="Times New Roman" panose="02020603050405020304" pitchFamily="18" charset="0"/>
              </a:rPr>
              <a:t>12, η διάρκεια μετάδοσης είναι μεγαλύτερη από 1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sec </a:t>
            </a:r>
            <a:r>
              <a:rPr lang="el-GR" sz="1800" kern="100" dirty="0">
                <a:effectLst/>
                <a:latin typeface="Times New Roman" panose="02020603050405020304" pitchFamily="18" charset="0"/>
                <a:ea typeface="Calibri" panose="020F0502020204030204" pitchFamily="34" charset="0"/>
                <a:cs typeface="Times New Roman" panose="02020603050405020304" pitchFamily="18" charset="0"/>
              </a:rPr>
              <a:t>και οποιοσδήποτε κόμβος προσπαθήσει να μεταδώσει κατά το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Rx Delay 1</a:t>
            </a:r>
            <a:r>
              <a:rPr lang="el-GR" sz="1800" kern="100" dirty="0">
                <a:effectLst/>
                <a:latin typeface="Times New Roman" panose="02020603050405020304" pitchFamily="18" charset="0"/>
                <a:ea typeface="Calibri" panose="020F0502020204030204" pitchFamily="34" charset="0"/>
                <a:cs typeface="Times New Roman" panose="02020603050405020304" pitchFamily="18" charset="0"/>
              </a:rPr>
              <a:t> αποτυγχάνει. Σχηματίζεται επομένως ένα πολύ μεγαλύτερο και συνεχόμενο ευάλωτο διάστημα που μπορεί να προκύψει σύγκρουση.</a:t>
            </a:r>
          </a:p>
        </p:txBody>
      </p:sp>
      <p:sp>
        <p:nvSpPr>
          <p:cNvPr id="4" name="Slide Number Placeholder 3"/>
          <p:cNvSpPr>
            <a:spLocks noGrp="1"/>
          </p:cNvSpPr>
          <p:nvPr>
            <p:ph type="sldNum" sz="quarter" idx="5"/>
          </p:nvPr>
        </p:nvSpPr>
        <p:spPr/>
        <p:txBody>
          <a:bodyPr/>
          <a:lstStyle/>
          <a:p>
            <a:fld id="{718B0292-8AE8-4C8C-B126-75B535872D8E}" type="slidenum">
              <a:rPr lang="el-GR" smtClean="0"/>
              <a:t>31</a:t>
            </a:fld>
            <a:endParaRPr lang="el-GR"/>
          </a:p>
        </p:txBody>
      </p:sp>
    </p:spTree>
    <p:extLst>
      <p:ext uri="{BB962C8B-B14F-4D97-AF65-F5344CB8AC3E}">
        <p14:creationId xmlns:p14="http://schemas.microsoft.com/office/powerpoint/2010/main" val="25959387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Για την εγκυρότητα των αποτελεσμάτων συγκρίνονται τα διαγράμματα με αυτά του </a:t>
            </a:r>
            <a:r>
              <a:rPr lang="en-US" dirty="0"/>
              <a:t>Polonelli</a:t>
            </a:r>
            <a:r>
              <a:rPr lang="el-GR" dirty="0"/>
              <a:t>. Στην περίπτωση </a:t>
            </a:r>
            <a:r>
              <a:rPr lang="en-US" dirty="0"/>
              <a:t>SF6 </a:t>
            </a:r>
            <a:r>
              <a:rPr lang="el-GR" dirty="0"/>
              <a:t>ο λόγος των συγκρούσεων φαίνεται πανομοιότυπος. Στην διεκπεραιωτική ικανότητα οι δύο καμπύλες ομοιάζουν αρκετά, εκτός από μία μικρή απόκλιση κατά 0.01 στο μέγιστο σημείο, η οποία ενδέχεται να οφείλεται σε κάποιες διαφορετικές παραμέτρους, ή διαφορετικό αλγόριθμο αναμετάδοσης, τα οποία δεν αναφέρονται στο επιστημονικό άρθρο. </a:t>
            </a:r>
          </a:p>
        </p:txBody>
      </p:sp>
      <p:sp>
        <p:nvSpPr>
          <p:cNvPr id="4" name="Slide Number Placeholder 3"/>
          <p:cNvSpPr>
            <a:spLocks noGrp="1"/>
          </p:cNvSpPr>
          <p:nvPr>
            <p:ph type="sldNum" sz="quarter" idx="5"/>
          </p:nvPr>
        </p:nvSpPr>
        <p:spPr/>
        <p:txBody>
          <a:bodyPr/>
          <a:lstStyle/>
          <a:p>
            <a:fld id="{718B0292-8AE8-4C8C-B126-75B535872D8E}" type="slidenum">
              <a:rPr lang="el-GR" smtClean="0"/>
              <a:t>32</a:t>
            </a:fld>
            <a:endParaRPr lang="el-GR"/>
          </a:p>
        </p:txBody>
      </p:sp>
    </p:spTree>
    <p:extLst>
      <p:ext uri="{BB962C8B-B14F-4D97-AF65-F5344CB8AC3E}">
        <p14:creationId xmlns:p14="http://schemas.microsoft.com/office/powerpoint/2010/main" val="826460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Στην περίπτωση του </a:t>
            </a:r>
            <a:r>
              <a:rPr lang="en-US" dirty="0"/>
              <a:t>SF12</a:t>
            </a:r>
            <a:r>
              <a:rPr lang="el-GR" dirty="0"/>
              <a:t> ο λόγος συγκρούσεων φαίνεται και εδώ πανομοιότυπος, ενώ η απόκλιση στην διεκπεραιωτική ικανότητα κρίνεται αμελητέα με τις δύο καμπύλες να εμφανίζουν μέγιστη τιμή στο 8%.</a:t>
            </a:r>
          </a:p>
        </p:txBody>
      </p:sp>
      <p:sp>
        <p:nvSpPr>
          <p:cNvPr id="4" name="Slide Number Placeholder 3"/>
          <p:cNvSpPr>
            <a:spLocks noGrp="1"/>
          </p:cNvSpPr>
          <p:nvPr>
            <p:ph type="sldNum" sz="quarter" idx="5"/>
          </p:nvPr>
        </p:nvSpPr>
        <p:spPr/>
        <p:txBody>
          <a:bodyPr/>
          <a:lstStyle/>
          <a:p>
            <a:fld id="{718B0292-8AE8-4C8C-B126-75B535872D8E}" type="slidenum">
              <a:rPr lang="el-GR" smtClean="0"/>
              <a:t>33</a:t>
            </a:fld>
            <a:endParaRPr lang="el-GR"/>
          </a:p>
        </p:txBody>
      </p:sp>
    </p:spTree>
    <p:extLst>
      <p:ext uri="{BB962C8B-B14F-4D97-AF65-F5344CB8AC3E}">
        <p14:creationId xmlns:p14="http://schemas.microsoft.com/office/powerpoint/2010/main" val="38445483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Συνοψίζοντας, η παρούσα εργασία περιλαμβάνει ανάλυση τόσο σε θεωρητικό επίπεδο όσο και σε πρακτικό με την ερμηνεία των αποτελεσμάτων που έρχονται πολύ κοντά σε αυτά της επιστημονικής βιβλιογραφίας. Έτσι, ο στόχος να διασαφηνίσει την διαδικασία προσομοιώσεων</a:t>
            </a:r>
            <a:r>
              <a:rPr lang="en-US" dirty="0"/>
              <a:t> LoRaWAN </a:t>
            </a:r>
            <a:r>
              <a:rPr lang="el-GR" dirty="0"/>
              <a:t>επιπέδου ζεύξης με </a:t>
            </a:r>
            <a:r>
              <a:rPr lang="en-US" dirty="0"/>
              <a:t>Pure Aloha </a:t>
            </a:r>
            <a:r>
              <a:rPr lang="el-GR" dirty="0"/>
              <a:t>κρίνεται επιτυχής. Πλέον, η εργασία μπορεί να αποτελέσει οδηγό στον σχεδιασμό προσομοιώσεων αυτού του τύπου και ενδεχομένως να συναντήσει μελλοντικές επεκτάσεις σε μελέτη διαφορετικών πρωτοκόλλων πρόσβασης στο μέσο. </a:t>
            </a:r>
          </a:p>
          <a:p>
            <a:endParaRPr lang="el-GR" dirty="0"/>
          </a:p>
        </p:txBody>
      </p:sp>
      <p:sp>
        <p:nvSpPr>
          <p:cNvPr id="4" name="Slide Number Placeholder 3"/>
          <p:cNvSpPr>
            <a:spLocks noGrp="1"/>
          </p:cNvSpPr>
          <p:nvPr>
            <p:ph type="sldNum" sz="quarter" idx="5"/>
          </p:nvPr>
        </p:nvSpPr>
        <p:spPr/>
        <p:txBody>
          <a:bodyPr/>
          <a:lstStyle/>
          <a:p>
            <a:fld id="{718B0292-8AE8-4C8C-B126-75B535872D8E}" type="slidenum">
              <a:rPr lang="el-GR" smtClean="0"/>
              <a:t>34</a:t>
            </a:fld>
            <a:endParaRPr lang="el-GR"/>
          </a:p>
        </p:txBody>
      </p:sp>
    </p:spTree>
    <p:extLst>
      <p:ext uri="{BB962C8B-B14F-4D97-AF65-F5344CB8AC3E}">
        <p14:creationId xmlns:p14="http://schemas.microsoft.com/office/powerpoint/2010/main" val="1917938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Ευχαριστώ για την προσοχή σας! Πριν ολοκληρώσω εκτός από τον κ. </a:t>
            </a:r>
            <a:r>
              <a:rPr lang="el-GR" dirty="0" err="1"/>
              <a:t>Νικοπολιτίδη</a:t>
            </a:r>
            <a:r>
              <a:rPr lang="el-GR" dirty="0"/>
              <a:t> για την άψογη συνεργασία από μεριάς μου, θα ήθελα να ευχαριστήσω και τον επιστημονικό του συνεργάτη Αναστάσιο </a:t>
            </a:r>
            <a:r>
              <a:rPr lang="el-GR" dirty="0" err="1"/>
              <a:t>Βαλκάνη</a:t>
            </a:r>
            <a:r>
              <a:rPr lang="el-GR" dirty="0"/>
              <a:t> για την πολύτιμη συμβουλευτική συνεισφορά του.</a:t>
            </a:r>
          </a:p>
        </p:txBody>
      </p:sp>
      <p:sp>
        <p:nvSpPr>
          <p:cNvPr id="4" name="Slide Number Placeholder 3"/>
          <p:cNvSpPr>
            <a:spLocks noGrp="1"/>
          </p:cNvSpPr>
          <p:nvPr>
            <p:ph type="sldNum" sz="quarter" idx="5"/>
          </p:nvPr>
        </p:nvSpPr>
        <p:spPr/>
        <p:txBody>
          <a:bodyPr/>
          <a:lstStyle/>
          <a:p>
            <a:fld id="{718B0292-8AE8-4C8C-B126-75B535872D8E}" type="slidenum">
              <a:rPr lang="el-GR" smtClean="0"/>
              <a:t>35</a:t>
            </a:fld>
            <a:endParaRPr lang="el-GR"/>
          </a:p>
        </p:txBody>
      </p:sp>
    </p:spTree>
    <p:extLst>
      <p:ext uri="{BB962C8B-B14F-4D97-AF65-F5344CB8AC3E}">
        <p14:creationId xmlns:p14="http://schemas.microsoft.com/office/powerpoint/2010/main" val="3645147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Σε αυτήν την διαφάνεια βλέπουμε την δομή ενός πακέτου </a:t>
            </a:r>
            <a:r>
              <a:rPr lang="en-US" dirty="0"/>
              <a:t>LoRa </a:t>
            </a:r>
            <a:r>
              <a:rPr lang="el-GR" dirty="0"/>
              <a:t>από την οπτική του επιπέδου ζεύξης. Σε αντίθεση με το κλειστό και ιδιόκτητο φυσικό επίπεδο, στο επίπεδο ζεύξης παρέχεται μία αναλυτική περιγραφή των παραμέτρων.</a:t>
            </a:r>
          </a:p>
        </p:txBody>
      </p:sp>
      <p:sp>
        <p:nvSpPr>
          <p:cNvPr id="4" name="Slide Number Placeholder 3"/>
          <p:cNvSpPr>
            <a:spLocks noGrp="1"/>
          </p:cNvSpPr>
          <p:nvPr>
            <p:ph type="sldNum" sz="quarter" idx="5"/>
          </p:nvPr>
        </p:nvSpPr>
        <p:spPr/>
        <p:txBody>
          <a:bodyPr/>
          <a:lstStyle/>
          <a:p>
            <a:fld id="{718B0292-8AE8-4C8C-B126-75B535872D8E}" type="slidenum">
              <a:rPr lang="el-GR" smtClean="0"/>
              <a:t>37</a:t>
            </a:fld>
            <a:endParaRPr lang="el-GR"/>
          </a:p>
        </p:txBody>
      </p:sp>
    </p:spTree>
    <p:extLst>
      <p:ext uri="{BB962C8B-B14F-4D97-AF65-F5344CB8AC3E}">
        <p14:creationId xmlns:p14="http://schemas.microsoft.com/office/powerpoint/2010/main" val="5369095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effectLst/>
              <a:latin typeface="Times New Roman" panose="02020603050405020304" pitchFamily="18" charset="0"/>
              <a:ea typeface="Calibri" panose="020F0502020204030204" pitchFamily="34" charset="0"/>
            </a:endParaRPr>
          </a:p>
          <a:p>
            <a:r>
              <a:rPr lang="el-GR" dirty="0"/>
              <a:t>Κάθε συσκευή, πριν εισέλθει στο δίκτυο, χρειάζεται να ενεργοποιηθεί, δηλαδή να αποκτήσει μία διεύθυνση που την ταυτοποιεί και δύο απαραίτητα  συμμετρικά κλειδιά. Το κλειδί </a:t>
            </a:r>
            <a:r>
              <a:rPr lang="en-US" dirty="0"/>
              <a:t>Network Session Key</a:t>
            </a:r>
            <a:r>
              <a:rPr lang="el-GR" dirty="0"/>
              <a:t> χρησιμοποιείται για την διασφάλιση της ακεραιότητας στην επικοινωνία της συσκευής με τον διακομιστή δικτύου ενώ το </a:t>
            </a:r>
            <a:r>
              <a:rPr lang="en-US" dirty="0"/>
              <a:t>Application Session Key </a:t>
            </a:r>
            <a:r>
              <a:rPr lang="el-GR" dirty="0"/>
              <a:t>χρησιμοποιείται για την κρυπτογράφηση του μηνύματος μεταξύ συσκευής και διακομιστή εφαρμογών.</a:t>
            </a:r>
          </a:p>
          <a:p>
            <a:endParaRPr lang="el-GR" dirty="0"/>
          </a:p>
          <a:p>
            <a:r>
              <a:rPr lang="el-GR" dirty="0"/>
              <a:t>Υπάρχουν δύο τρόποι ενεργοποίησης μίας συσκευής στο δίκτυο. </a:t>
            </a:r>
          </a:p>
          <a:p>
            <a:r>
              <a:rPr lang="el-GR" dirty="0"/>
              <a:t>Ο πρώτος τρόπος ονομάζεται </a:t>
            </a:r>
            <a:r>
              <a:rPr lang="en-US" dirty="0"/>
              <a:t>Over the Air Activation, </a:t>
            </a:r>
            <a:r>
              <a:rPr lang="el-GR" dirty="0"/>
              <a:t>διότι τα συμμετρικά κλειδιά προκύπτουν δυναμικά μέσω ανταλλαγής μηνυμάτων με τον διακομιστή δικτύου. Συγκεκριμένα, η συσκευή στέλνει ένα μήνυμα τύπου </a:t>
            </a:r>
            <a:r>
              <a:rPr lang="en-US" dirty="0"/>
              <a:t>Join –</a:t>
            </a:r>
            <a:r>
              <a:rPr lang="el-GR" dirty="0"/>
              <a:t> </a:t>
            </a:r>
            <a:r>
              <a:rPr lang="en-US" dirty="0"/>
              <a:t>Request </a:t>
            </a:r>
            <a:r>
              <a:rPr lang="el-GR" dirty="0"/>
              <a:t>και αν της επιτραπεί η είσοδος στο δίκτυο ο διακομιστής δικτύου παράγει τα δύο κλειδιά συνόδου και την διεύθυνση της συσκευής. Αποστέλλει στον διακομιστή εφαρμογών το </a:t>
            </a:r>
            <a:r>
              <a:rPr lang="en-US" dirty="0"/>
              <a:t>Application Session Key</a:t>
            </a:r>
            <a:r>
              <a:rPr lang="el-GR" dirty="0"/>
              <a:t> και στην συσκευή ένα μήνυμα </a:t>
            </a:r>
            <a:r>
              <a:rPr lang="en-US" dirty="0"/>
              <a:t>Join- Accept,</a:t>
            </a:r>
            <a:r>
              <a:rPr lang="el-GR" dirty="0"/>
              <a:t> από το οποίο η συσκευή αποκτά την διεύθυνση και τα κλειδιά συνόδου.</a:t>
            </a:r>
          </a:p>
          <a:p>
            <a:endParaRPr lang="el-GR" dirty="0"/>
          </a:p>
        </p:txBody>
      </p:sp>
      <p:sp>
        <p:nvSpPr>
          <p:cNvPr id="4" name="Slide Number Placeholder 3"/>
          <p:cNvSpPr>
            <a:spLocks noGrp="1"/>
          </p:cNvSpPr>
          <p:nvPr>
            <p:ph type="sldNum" sz="quarter" idx="5"/>
          </p:nvPr>
        </p:nvSpPr>
        <p:spPr/>
        <p:txBody>
          <a:bodyPr/>
          <a:lstStyle/>
          <a:p>
            <a:fld id="{718B0292-8AE8-4C8C-B126-75B535872D8E}" type="slidenum">
              <a:rPr lang="el-GR" smtClean="0"/>
              <a:t>38</a:t>
            </a:fld>
            <a:endParaRPr lang="el-GR"/>
          </a:p>
        </p:txBody>
      </p:sp>
    </p:spTree>
    <p:extLst>
      <p:ext uri="{BB962C8B-B14F-4D97-AF65-F5344CB8AC3E}">
        <p14:creationId xmlns:p14="http://schemas.microsoft.com/office/powerpoint/2010/main" val="16833131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Ο δεύτερος τρόπος ονομάζεται </a:t>
            </a:r>
            <a:r>
              <a:rPr lang="en-US" dirty="0"/>
              <a:t>Activation By Personalization </a:t>
            </a:r>
            <a:r>
              <a:rPr lang="el-GR" dirty="0"/>
              <a:t>και σύμφωνα με αυτόν τα κλειδιά συνόδου και η διεύθυνση της δεν προκύπτουν μέσω ανταλλαγής μηνυμάτων, αλλά παράγονται εξαρχής από την τερματική συσκευή και θεωρούνται γνωστά στους διακομιστές. Έτσι, η συσκευή μπορεί να επικοινωνήσει απευθείας κρυπτογραφημένα.</a:t>
            </a:r>
          </a:p>
        </p:txBody>
      </p:sp>
      <p:sp>
        <p:nvSpPr>
          <p:cNvPr id="4" name="Slide Number Placeholder 3"/>
          <p:cNvSpPr>
            <a:spLocks noGrp="1"/>
          </p:cNvSpPr>
          <p:nvPr>
            <p:ph type="sldNum" sz="quarter" idx="5"/>
          </p:nvPr>
        </p:nvSpPr>
        <p:spPr/>
        <p:txBody>
          <a:bodyPr/>
          <a:lstStyle/>
          <a:p>
            <a:fld id="{718B0292-8AE8-4C8C-B126-75B535872D8E}" type="slidenum">
              <a:rPr lang="el-GR" smtClean="0"/>
              <a:t>39</a:t>
            </a:fld>
            <a:endParaRPr lang="el-GR"/>
          </a:p>
        </p:txBody>
      </p:sp>
    </p:spTree>
    <p:extLst>
      <p:ext uri="{BB962C8B-B14F-4D97-AF65-F5344CB8AC3E}">
        <p14:creationId xmlns:p14="http://schemas.microsoft.com/office/powerpoint/2010/main" val="2277075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Συγκρίνοντας τους δύο τρόπους συμπεραίνουμε ότι η ενεργοποίηση με </a:t>
            </a:r>
            <a:r>
              <a:rPr lang="en-US" dirty="0"/>
              <a:t>Over the Air Activation </a:t>
            </a:r>
            <a:r>
              <a:rPr lang="el-GR" dirty="0"/>
              <a:t>είναι πιο ασφαλής</a:t>
            </a:r>
            <a:r>
              <a:rPr lang="en-US" dirty="0"/>
              <a:t>,</a:t>
            </a:r>
            <a:r>
              <a:rPr lang="el-GR" dirty="0"/>
              <a:t> ωστόσο πιο αργός και πολύπλοκος, λόγο της επιπλέον διαδικασίας για την ενεργοποίηση.</a:t>
            </a:r>
          </a:p>
          <a:p>
            <a:endParaRPr lang="el-GR" dirty="0"/>
          </a:p>
          <a:p>
            <a:endParaRPr lang="el-GR" dirty="0"/>
          </a:p>
          <a:p>
            <a:endParaRPr lang="el-GR" dirty="0"/>
          </a:p>
        </p:txBody>
      </p:sp>
      <p:sp>
        <p:nvSpPr>
          <p:cNvPr id="4" name="Slide Number Placeholder 3"/>
          <p:cNvSpPr>
            <a:spLocks noGrp="1"/>
          </p:cNvSpPr>
          <p:nvPr>
            <p:ph type="sldNum" sz="quarter" idx="5"/>
          </p:nvPr>
        </p:nvSpPr>
        <p:spPr/>
        <p:txBody>
          <a:bodyPr/>
          <a:lstStyle/>
          <a:p>
            <a:fld id="{718B0292-8AE8-4C8C-B126-75B535872D8E}" type="slidenum">
              <a:rPr lang="el-GR" smtClean="0"/>
              <a:t>40</a:t>
            </a:fld>
            <a:endParaRPr lang="el-GR"/>
          </a:p>
        </p:txBody>
      </p:sp>
    </p:spTree>
    <p:extLst>
      <p:ext uri="{BB962C8B-B14F-4D97-AF65-F5344CB8AC3E}">
        <p14:creationId xmlns:p14="http://schemas.microsoft.com/office/powerpoint/2010/main" val="712948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Η κατηγορία των δικτύων που ανταποκρίνεται σε αυτές τις προσδοκίες ονομάζεται </a:t>
            </a:r>
            <a:r>
              <a:rPr lang="en-US" dirty="0"/>
              <a:t>Low Power Wide Area Networks</a:t>
            </a:r>
            <a:r>
              <a:rPr lang="el-GR" dirty="0"/>
              <a:t>, ή αλλιώς </a:t>
            </a:r>
            <a:r>
              <a:rPr lang="en-US" dirty="0"/>
              <a:t>“</a:t>
            </a:r>
            <a:r>
              <a:rPr lang="el-GR" dirty="0"/>
              <a:t>Ελ πι </a:t>
            </a:r>
            <a:r>
              <a:rPr lang="el-GR" dirty="0" err="1"/>
              <a:t>γουανς</a:t>
            </a:r>
            <a:r>
              <a:rPr lang="en-US" dirty="0"/>
              <a:t>”</a:t>
            </a:r>
            <a:r>
              <a:rPr lang="el-GR" dirty="0"/>
              <a:t>. Με ελάχιστες εξαιρέσεις περιλαμβάνει δίκτυα συχνοτήτων κάτω του 1 </a:t>
            </a:r>
            <a:r>
              <a:rPr lang="en-US" dirty="0"/>
              <a:t>GHz</a:t>
            </a:r>
            <a:r>
              <a:rPr lang="el-GR" dirty="0"/>
              <a:t> ώστε να διευκολύνεται η διάδοση μέσα από εμπόδια. Επίσης χρησιμοποιούνται συγκεκριμένες αρχιτεκτονικές για μείωση της κατανάλωσης ισχύος.</a:t>
            </a:r>
          </a:p>
        </p:txBody>
      </p:sp>
      <p:sp>
        <p:nvSpPr>
          <p:cNvPr id="4" name="Slide Number Placeholder 3"/>
          <p:cNvSpPr>
            <a:spLocks noGrp="1"/>
          </p:cNvSpPr>
          <p:nvPr>
            <p:ph type="sldNum" sz="quarter" idx="5"/>
          </p:nvPr>
        </p:nvSpPr>
        <p:spPr/>
        <p:txBody>
          <a:bodyPr/>
          <a:lstStyle/>
          <a:p>
            <a:fld id="{718B0292-8AE8-4C8C-B126-75B535872D8E}" type="slidenum">
              <a:rPr lang="el-GR" smtClean="0"/>
              <a:t>4</a:t>
            </a:fld>
            <a:endParaRPr lang="el-GR"/>
          </a:p>
        </p:txBody>
      </p:sp>
    </p:spTree>
    <p:extLst>
      <p:ext uri="{BB962C8B-B14F-4D97-AF65-F5344CB8AC3E}">
        <p14:creationId xmlns:p14="http://schemas.microsoft.com/office/powerpoint/2010/main" val="20478728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Η διάρκεια μετάδοσης πακέτου αποτελείται από δύο χρονικές παραμέτρους, την διάρκεια του προοιμίου και την διάρκεια της ωφέλιμης πληροφορίας </a:t>
            </a:r>
            <a:r>
              <a:rPr lang="el-GR"/>
              <a:t>τα οποία υπολογίζονται </a:t>
            </a:r>
            <a:r>
              <a:rPr lang="el-GR" dirty="0"/>
              <a:t>από σχέσεις που δίνονται στις προδιαγραφές του </a:t>
            </a:r>
            <a:r>
              <a:rPr lang="en-US" dirty="0"/>
              <a:t>LoRaWAN</a:t>
            </a:r>
            <a:r>
              <a:rPr lang="el-GR" dirty="0"/>
              <a:t>.</a:t>
            </a:r>
          </a:p>
        </p:txBody>
      </p:sp>
      <p:sp>
        <p:nvSpPr>
          <p:cNvPr id="4" name="Slide Number Placeholder 3"/>
          <p:cNvSpPr>
            <a:spLocks noGrp="1"/>
          </p:cNvSpPr>
          <p:nvPr>
            <p:ph type="sldNum" sz="quarter" idx="5"/>
          </p:nvPr>
        </p:nvSpPr>
        <p:spPr/>
        <p:txBody>
          <a:bodyPr/>
          <a:lstStyle/>
          <a:p>
            <a:fld id="{718B0292-8AE8-4C8C-B126-75B535872D8E}" type="slidenum">
              <a:rPr lang="el-GR" smtClean="0"/>
              <a:t>41</a:t>
            </a:fld>
            <a:endParaRPr lang="el-GR"/>
          </a:p>
        </p:txBody>
      </p:sp>
    </p:spTree>
    <p:extLst>
      <p:ext uri="{BB962C8B-B14F-4D97-AF65-F5344CB8AC3E}">
        <p14:creationId xmlns:p14="http://schemas.microsoft.com/office/powerpoint/2010/main" val="25618149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Η κλάση Β έχει ως βάση την κλάση Α, συνεπώς παραμένουν οι 2 χρονοθυρίδες λήψης μετά την αποστολή. Εκτός αυτού όμως ανοίγουν περιοδικά κάποια επιπλέον παράθυρα λήψης που ονομάζονται χρονοθυρίδες </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ping</a:t>
            </a:r>
            <a:r>
              <a:rPr lang="el-GR"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PN</a:t>
            </a:r>
            <a:r>
              <a:rPr lang="el-GR"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Έτσι, σε αντίθεση με την κλάση Α, οι συσκευές ελέγχουν για λαμβανόμενα μηνύματα ανά τακτικά διαστήματα και όχι μόνο μετά από κάθε μετάδοση. Εκτός αυτού οι πύλες δικτύου(</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gateways</a:t>
            </a:r>
            <a:r>
              <a:rPr lang="el-GR"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εκπέμπουν περιοδικά ένα συγχρονισμένο σηματοδότη(</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Beacon)</a:t>
            </a:r>
            <a:r>
              <a:rPr lang="el-GR"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ο οποίος λαμβάνεται από τις τελικές συσκευές και τους παρέχει μία αναφορά χρονισμού</a:t>
            </a:r>
            <a:r>
              <a:rPr lang="en-US"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l-GR"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με το δίκτυο.</a:t>
            </a:r>
          </a:p>
          <a:p>
            <a:r>
              <a:rPr lang="el-GR"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Ως αποτέλεσμα, οι συσκευές κλάσης Β αυξάνουν την κατανάλωση ισχύος, μειώνοντας όμως την καθυστέρηση.</a:t>
            </a:r>
            <a:endParaRPr lang="el-GR" dirty="0"/>
          </a:p>
        </p:txBody>
      </p:sp>
      <p:sp>
        <p:nvSpPr>
          <p:cNvPr id="4" name="Slide Number Placeholder 3"/>
          <p:cNvSpPr>
            <a:spLocks noGrp="1"/>
          </p:cNvSpPr>
          <p:nvPr>
            <p:ph type="sldNum" sz="quarter" idx="5"/>
          </p:nvPr>
        </p:nvSpPr>
        <p:spPr/>
        <p:txBody>
          <a:bodyPr/>
          <a:lstStyle/>
          <a:p>
            <a:fld id="{718B0292-8AE8-4C8C-B126-75B535872D8E}" type="slidenum">
              <a:rPr lang="el-GR" smtClean="0"/>
              <a:t>42</a:t>
            </a:fld>
            <a:endParaRPr lang="el-GR"/>
          </a:p>
        </p:txBody>
      </p:sp>
    </p:spTree>
    <p:extLst>
      <p:ext uri="{BB962C8B-B14F-4D97-AF65-F5344CB8AC3E}">
        <p14:creationId xmlns:p14="http://schemas.microsoft.com/office/powerpoint/2010/main" val="2209506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800" dirty="0">
                <a:effectLst/>
                <a:latin typeface="Times New Roman" panose="02020603050405020304" pitchFamily="18" charset="0"/>
                <a:ea typeface="Calibri" panose="020F0502020204030204" pitchFamily="34" charset="0"/>
              </a:rPr>
              <a:t> Οι συσκευές κλάσης </a:t>
            </a:r>
            <a:r>
              <a:rPr lang="en-US" sz="1800" dirty="0">
                <a:effectLst/>
                <a:latin typeface="Times New Roman" panose="02020603050405020304" pitchFamily="18" charset="0"/>
                <a:ea typeface="Calibri" panose="020F0502020204030204" pitchFamily="34" charset="0"/>
              </a:rPr>
              <a:t>C</a:t>
            </a:r>
            <a:r>
              <a:rPr lang="el-GR" sz="1800" dirty="0">
                <a:effectLst/>
                <a:latin typeface="Times New Roman" panose="02020603050405020304" pitchFamily="18" charset="0"/>
                <a:ea typeface="Calibri" panose="020F0502020204030204" pitchFamily="34" charset="0"/>
              </a:rPr>
              <a:t> επεκτείνουν περισσότερο τις δυνατότητες, διατηρώντας τις χρονοθυρίδες λήψης μονίμως ανοιχτές, εκτός αν μεταδίδουν. Ως αποτέλεσμα, παρουσιάζουν μεγάλη κατανάλωση ισχύος, αλλά πολύ μικρότερη καθυστέρηση σε σύγκριση με συσκευές κλάσης Α και Β.</a:t>
            </a:r>
            <a:endParaRPr lang="el-GR" dirty="0"/>
          </a:p>
        </p:txBody>
      </p:sp>
      <p:sp>
        <p:nvSpPr>
          <p:cNvPr id="4" name="Slide Number Placeholder 3"/>
          <p:cNvSpPr>
            <a:spLocks noGrp="1"/>
          </p:cNvSpPr>
          <p:nvPr>
            <p:ph type="sldNum" sz="quarter" idx="5"/>
          </p:nvPr>
        </p:nvSpPr>
        <p:spPr/>
        <p:txBody>
          <a:bodyPr/>
          <a:lstStyle/>
          <a:p>
            <a:fld id="{718B0292-8AE8-4C8C-B126-75B535872D8E}" type="slidenum">
              <a:rPr lang="el-GR" smtClean="0"/>
              <a:t>43</a:t>
            </a:fld>
            <a:endParaRPr lang="el-GR"/>
          </a:p>
        </p:txBody>
      </p:sp>
    </p:spTree>
    <p:extLst>
      <p:ext uri="{BB962C8B-B14F-4D97-AF65-F5344CB8AC3E}">
        <p14:creationId xmlns:p14="http://schemas.microsoft.com/office/powerpoint/2010/main" val="10797090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dirty="0">
                <a:effectLst/>
                <a:latin typeface="Times New Roman" panose="02020603050405020304" pitchFamily="18" charset="0"/>
                <a:ea typeface="Calibri" panose="020F0502020204030204" pitchFamily="34" charset="0"/>
              </a:rPr>
              <a:t>Στο πρακτικό μέρος υλοποιήθηκε ένας προσομοιωτής δικτύου </a:t>
            </a:r>
            <a:r>
              <a:rPr lang="en-US" sz="1200" dirty="0">
                <a:effectLst/>
                <a:latin typeface="Times New Roman" panose="02020603050405020304" pitchFamily="18" charset="0"/>
                <a:ea typeface="Calibri" panose="020F0502020204030204" pitchFamily="34" charset="0"/>
              </a:rPr>
              <a:t>LoRaWAN. </a:t>
            </a:r>
            <a:r>
              <a:rPr lang="el-GR" sz="1200" dirty="0">
                <a:effectLst/>
                <a:latin typeface="Times New Roman" panose="02020603050405020304" pitchFamily="18" charset="0"/>
                <a:ea typeface="Calibri" panose="020F0502020204030204" pitchFamily="34" charset="0"/>
              </a:rPr>
              <a:t>Χρησιμοποιώντας το αρχικό σύστημα που ορίζεται σε δημοσιευμένο έργο του Τ</a:t>
            </a:r>
            <a:r>
              <a:rPr lang="en-US" sz="1200" dirty="0">
                <a:effectLst/>
                <a:latin typeface="Times New Roman" panose="02020603050405020304" pitchFamily="18" charset="0"/>
                <a:ea typeface="Calibri" panose="020F0502020204030204" pitchFamily="34" charset="0"/>
              </a:rPr>
              <a:t>ommaso Polonelli</a:t>
            </a:r>
            <a:r>
              <a:rPr lang="el-GR" sz="1200" dirty="0">
                <a:effectLst/>
                <a:latin typeface="Times New Roman" panose="02020603050405020304" pitchFamily="18" charset="0"/>
                <a:ea typeface="Calibri" panose="020F0502020204030204" pitchFamily="34" charset="0"/>
              </a:rPr>
              <a:t> αναπτύσσεται η λειτουργία του συστήματος και  αναλύεται η μεθοδολογία των μετρήσεων. Έπειτα, ερμηνεύεται η απόδοση του δικτύου σύμφωνα με τα αποτελέσματα για τις περιπτώσεις με </a:t>
            </a:r>
            <a:r>
              <a:rPr lang="en-US" sz="1200" dirty="0">
                <a:effectLst/>
                <a:latin typeface="Times New Roman" panose="02020603050405020304" pitchFamily="18" charset="0"/>
                <a:ea typeface="Calibri" panose="020F0502020204030204" pitchFamily="34" charset="0"/>
              </a:rPr>
              <a:t>SF</a:t>
            </a:r>
            <a:r>
              <a:rPr lang="el-GR" sz="1200" dirty="0">
                <a:effectLst/>
                <a:latin typeface="Times New Roman" panose="02020603050405020304" pitchFamily="18" charset="0"/>
                <a:ea typeface="Calibri" panose="020F0502020204030204" pitchFamily="34" charset="0"/>
              </a:rPr>
              <a:t>6 και </a:t>
            </a:r>
            <a:r>
              <a:rPr lang="en-US" sz="1200" dirty="0">
                <a:effectLst/>
                <a:latin typeface="Times New Roman" panose="02020603050405020304" pitchFamily="18" charset="0"/>
                <a:ea typeface="Calibri" panose="020F0502020204030204" pitchFamily="34" charset="0"/>
              </a:rPr>
              <a:t>SF12</a:t>
            </a:r>
            <a:r>
              <a:rPr lang="el-GR" sz="1200" dirty="0">
                <a:effectLst/>
                <a:latin typeface="Times New Roman" panose="02020603050405020304" pitchFamily="18" charset="0"/>
                <a:ea typeface="Calibri" panose="020F0502020204030204" pitchFamily="34" charset="0"/>
              </a:rPr>
              <a:t>. Τέλος τα αποτελέσματα συγκρίνονται με τα αντίστοιχα στο άρθρο του </a:t>
            </a:r>
            <a:r>
              <a:rPr lang="en-US" sz="1200" dirty="0">
                <a:effectLst/>
                <a:latin typeface="Times New Roman" panose="02020603050405020304" pitchFamily="18" charset="0"/>
                <a:ea typeface="Calibri" panose="020F0502020204030204" pitchFamily="34" charset="0"/>
              </a:rPr>
              <a:t>Polonelli.</a:t>
            </a:r>
            <a:endParaRPr lang="el-GR" dirty="0"/>
          </a:p>
          <a:p>
            <a:endParaRPr lang="el-GR" dirty="0"/>
          </a:p>
        </p:txBody>
      </p:sp>
      <p:sp>
        <p:nvSpPr>
          <p:cNvPr id="4" name="Slide Number Placeholder 3"/>
          <p:cNvSpPr>
            <a:spLocks noGrp="1"/>
          </p:cNvSpPr>
          <p:nvPr>
            <p:ph type="sldNum" sz="quarter" idx="5"/>
          </p:nvPr>
        </p:nvSpPr>
        <p:spPr/>
        <p:txBody>
          <a:bodyPr/>
          <a:lstStyle/>
          <a:p>
            <a:fld id="{718B0292-8AE8-4C8C-B126-75B535872D8E}" type="slidenum">
              <a:rPr lang="el-GR" smtClean="0"/>
              <a:t>44</a:t>
            </a:fld>
            <a:endParaRPr lang="el-GR"/>
          </a:p>
        </p:txBody>
      </p:sp>
    </p:spTree>
    <p:extLst>
      <p:ext uri="{BB962C8B-B14F-4D97-AF65-F5344CB8AC3E}">
        <p14:creationId xmlns:p14="http://schemas.microsoft.com/office/powerpoint/2010/main" val="17889577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Κατά την διάρκεια της προσομοίωσης οι κόμβοι μπορούν να μεταβούν σε 4 πιθανές καταστάσεις. </a:t>
            </a:r>
          </a:p>
          <a:p>
            <a:endParaRPr lang="el-GR" dirty="0"/>
          </a:p>
          <a:p>
            <a:r>
              <a:rPr lang="el-GR" dirty="0"/>
              <a:t>• Στην αρχική κατάσταση βρίσκονται οι νέοι κόμβοι και αυτοί που μόλις ολοκλήρωσαν επιτυχημένα την μετάδοσή τους</a:t>
            </a:r>
          </a:p>
          <a:p>
            <a:r>
              <a:rPr lang="el-GR" dirty="0"/>
              <a:t>• Στην κατάσταση μετάδοσης βρίσκονται αυτοί που μεταδίδουν την τρέχουσα στιγμή</a:t>
            </a:r>
          </a:p>
          <a:p>
            <a:r>
              <a:rPr lang="el-GR" dirty="0"/>
              <a:t>• Στην κατάσταση αναμετάδοσης βρίσκονται οι  κόμβοι που δεν κατάφεραν να επικοινωνήσουν με επιτυχία και πρόκειται να ξαναπροσπαθήσουν</a:t>
            </a:r>
          </a:p>
          <a:p>
            <a:r>
              <a:rPr lang="el-GR" dirty="0"/>
              <a:t>• Τέλος η κατάσταση αναμονής προς επιβεβαίωση περιλαμβάνει τους κόμβους που μετέδωσαν και αναμένουν το μήνυμα επιβεβαίωσης</a:t>
            </a:r>
          </a:p>
        </p:txBody>
      </p:sp>
      <p:sp>
        <p:nvSpPr>
          <p:cNvPr id="4" name="Slide Number Placeholder 3"/>
          <p:cNvSpPr>
            <a:spLocks noGrp="1"/>
          </p:cNvSpPr>
          <p:nvPr>
            <p:ph type="sldNum" sz="quarter" idx="5"/>
          </p:nvPr>
        </p:nvSpPr>
        <p:spPr/>
        <p:txBody>
          <a:bodyPr/>
          <a:lstStyle/>
          <a:p>
            <a:fld id="{718B0292-8AE8-4C8C-B126-75B535872D8E}" type="slidenum">
              <a:rPr lang="el-GR" smtClean="0"/>
              <a:t>45</a:t>
            </a:fld>
            <a:endParaRPr lang="el-GR"/>
          </a:p>
        </p:txBody>
      </p:sp>
    </p:spTree>
    <p:extLst>
      <p:ext uri="{BB962C8B-B14F-4D97-AF65-F5344CB8AC3E}">
        <p14:creationId xmlns:p14="http://schemas.microsoft.com/office/powerpoint/2010/main" val="1551253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Για τις μετρήσεις με συμπερίληψη των πακέτων επιβεβαίωσης ο χρόνος χρήσης από επιτυχείς μεταδόσεις περιλαμβάνει και την διάρκεια των πακέτων επιβεβαίωσης που έφτασαν στον προορισμό τους μέσα σε ένα διάστημα κόμβου.</a:t>
            </a:r>
          </a:p>
          <a:p>
            <a:endParaRPr lang="el-GR" dirty="0"/>
          </a:p>
          <a:p>
            <a:r>
              <a:rPr lang="el-GR" dirty="0"/>
              <a:t>Αντίστοιχα για την συνολική χρήση του καναλιού προστέθηκε η διάρκεια όλων των μεταδόσεων επιβεβαίωσης μέσα σε ένα διάστημα κόμβου.</a:t>
            </a:r>
          </a:p>
          <a:p>
            <a:endParaRPr lang="el-GR" dirty="0"/>
          </a:p>
          <a:p>
            <a:r>
              <a:rPr lang="el-GR" dirty="0"/>
              <a:t>Έτσι </a:t>
            </a:r>
            <a:r>
              <a:rPr lang="el-GR" dirty="0" err="1"/>
              <a:t>μετράται</a:t>
            </a:r>
            <a:r>
              <a:rPr lang="el-GR" dirty="0"/>
              <a:t> διαφορετικά η διεκπεραιωτική ικανότητα και η τηλεπικοινωνιακή συμφόρηση, ενώ ο λόγος συγκρούσεων παραμένει σταθερός, καθώς τα πακέτα επιβεβαίωσης μπορούν ανέκαθεν να προκαλέσουν σύγκρουση με άλλα πακέτα.</a:t>
            </a:r>
          </a:p>
        </p:txBody>
      </p:sp>
      <p:sp>
        <p:nvSpPr>
          <p:cNvPr id="4" name="Slide Number Placeholder 3"/>
          <p:cNvSpPr>
            <a:spLocks noGrp="1"/>
          </p:cNvSpPr>
          <p:nvPr>
            <p:ph type="sldNum" sz="quarter" idx="5"/>
          </p:nvPr>
        </p:nvSpPr>
        <p:spPr/>
        <p:txBody>
          <a:bodyPr/>
          <a:lstStyle/>
          <a:p>
            <a:fld id="{718B0292-8AE8-4C8C-B126-75B535872D8E}" type="slidenum">
              <a:rPr lang="el-GR" smtClean="0"/>
              <a:t>46</a:t>
            </a:fld>
            <a:endParaRPr lang="el-GR"/>
          </a:p>
        </p:txBody>
      </p:sp>
    </p:spTree>
    <p:extLst>
      <p:ext uri="{BB962C8B-B14F-4D97-AF65-F5344CB8AC3E}">
        <p14:creationId xmlns:p14="http://schemas.microsoft.com/office/powerpoint/2010/main" val="32320650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5"/>
          </p:nvPr>
        </p:nvSpPr>
        <p:spPr/>
        <p:txBody>
          <a:bodyPr/>
          <a:lstStyle/>
          <a:p>
            <a:fld id="{718B0292-8AE8-4C8C-B126-75B535872D8E}" type="slidenum">
              <a:rPr lang="el-GR" smtClean="0"/>
              <a:t>47</a:t>
            </a:fld>
            <a:endParaRPr lang="el-GR"/>
          </a:p>
        </p:txBody>
      </p:sp>
    </p:spTree>
    <p:extLst>
      <p:ext uri="{BB962C8B-B14F-4D97-AF65-F5344CB8AC3E}">
        <p14:creationId xmlns:p14="http://schemas.microsoft.com/office/powerpoint/2010/main" val="4102529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a:t>
            </a:r>
            <a:r>
              <a:rPr lang="en-US" dirty="0"/>
              <a:t>LoRaWAN </a:t>
            </a:r>
            <a:r>
              <a:rPr lang="el-GR" dirty="0"/>
              <a:t>είναι δικαιολογημένα μία από τις συχνότερες επιλογές δικτύων στον χώρο του </a:t>
            </a:r>
            <a:r>
              <a:rPr lang="en-US" dirty="0"/>
              <a:t>IoT</a:t>
            </a:r>
            <a:r>
              <a:rPr lang="el-GR" dirty="0"/>
              <a:t> χάρη στον συνδυασμό των χαρακτηριστικών του.</a:t>
            </a:r>
          </a:p>
          <a:p>
            <a:pPr marL="0" marR="0" lvl="0" indent="0" algn="l" defTabSz="914400" rtl="0" eaLnBrk="1" fontAlgn="auto" latinLnBrk="0" hangingPunct="1">
              <a:lnSpc>
                <a:spcPct val="100000"/>
              </a:lnSpc>
              <a:spcBef>
                <a:spcPts val="0"/>
              </a:spcBef>
              <a:spcAft>
                <a:spcPts val="0"/>
              </a:spcAft>
              <a:buClrTx/>
              <a:buSzTx/>
              <a:buFontTx/>
              <a:buNone/>
              <a:tabLst/>
              <a:defRPr/>
            </a:pPr>
            <a:r>
              <a:rPr lang="el-GR" dirty="0"/>
              <a:t>Συγκρίνοντας τα πιο δημοφιλή </a:t>
            </a:r>
            <a:r>
              <a:rPr lang="en-US" dirty="0"/>
              <a:t>LPWANs,</a:t>
            </a:r>
            <a:r>
              <a:rPr lang="el-GR" dirty="0"/>
              <a:t> παρατηρείται ότι </a:t>
            </a:r>
            <a:r>
              <a:rPr lang="el-GR" sz="1800" dirty="0">
                <a:effectLst/>
                <a:latin typeface="Times New Roman" panose="02020603050405020304" pitchFamily="18" charset="0"/>
                <a:ea typeface="Calibri" panose="020F0502020204030204" pitchFamily="34" charset="0"/>
              </a:rPr>
              <a:t>στο πεδίο της εμβέλειας και της διάρκειας ζωής της μπαταρίας βρίσκεται στην κορυφή μεταξύ άλλων. </a:t>
            </a:r>
            <a:r>
              <a:rPr lang="el-GR" sz="1800" kern="100" dirty="0">
                <a:effectLst/>
                <a:latin typeface="Times New Roman" panose="02020603050405020304" pitchFamily="18" charset="0"/>
                <a:ea typeface="Calibri" panose="020F0502020204030204" pitchFamily="34" charset="0"/>
                <a:cs typeface="Times New Roman" panose="02020603050405020304" pitchFamily="18" charset="0"/>
              </a:rPr>
              <a:t>Ωστόσο, το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LoRa</a:t>
            </a:r>
            <a:r>
              <a:rPr lang="el-GR" sz="1800" kern="100" dirty="0">
                <a:effectLst/>
                <a:latin typeface="Times New Roman" panose="02020603050405020304" pitchFamily="18" charset="0"/>
                <a:ea typeface="Calibri" panose="020F0502020204030204" pitchFamily="34" charset="0"/>
                <a:cs typeface="Times New Roman" panose="02020603050405020304" pitchFamily="18" charset="0"/>
              </a:rPr>
              <a:t>, πλεονεκτεί στο γεγονός ότι προσφέρει αυτές τις επιδόσεις σε ελεύθερο φάσμα και με υποστήριξη κινητικότητας των συσκευών στο δίκτυο.</a:t>
            </a:r>
            <a:endParaRPr lang="el-GR" dirty="0"/>
          </a:p>
        </p:txBody>
      </p:sp>
      <p:sp>
        <p:nvSpPr>
          <p:cNvPr id="4" name="Slide Number Placeholder 3"/>
          <p:cNvSpPr>
            <a:spLocks noGrp="1"/>
          </p:cNvSpPr>
          <p:nvPr>
            <p:ph type="sldNum" sz="quarter" idx="5"/>
          </p:nvPr>
        </p:nvSpPr>
        <p:spPr/>
        <p:txBody>
          <a:bodyPr/>
          <a:lstStyle/>
          <a:p>
            <a:fld id="{718B0292-8AE8-4C8C-B126-75B535872D8E}" type="slidenum">
              <a:rPr lang="el-GR" smtClean="0"/>
              <a:t>5</a:t>
            </a:fld>
            <a:endParaRPr lang="el-GR"/>
          </a:p>
        </p:txBody>
      </p:sp>
    </p:spTree>
    <p:extLst>
      <p:ext uri="{BB962C8B-B14F-4D97-AF65-F5344CB8AC3E}">
        <p14:creationId xmlns:p14="http://schemas.microsoft.com/office/powerpoint/2010/main" val="336187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Αναφορικά με τη διαστρωμάτωση του, το </a:t>
            </a:r>
            <a:r>
              <a:rPr lang="en-US" dirty="0"/>
              <a:t>LoRaWAN</a:t>
            </a:r>
            <a:r>
              <a:rPr lang="el-GR" dirty="0"/>
              <a:t> υιοθετεί τρία από τα επτά επίπεδα του μοντέλου </a:t>
            </a:r>
            <a:r>
              <a:rPr lang="en-US" dirty="0"/>
              <a:t>OSI</a:t>
            </a:r>
            <a:r>
              <a:rPr lang="el-GR" dirty="0"/>
              <a:t>. </a:t>
            </a:r>
          </a:p>
          <a:p>
            <a:r>
              <a:rPr lang="el-GR" dirty="0"/>
              <a:t>• Από κάτω προς τα πάνω, πρώτο έρχεται το φυσικό επίπεδο, όπου περιγράφεται η διαμόρφωση του σήματος στις ελεύθερες ζώνες</a:t>
            </a:r>
            <a:r>
              <a:rPr lang="en-US" dirty="0"/>
              <a:t>, </a:t>
            </a:r>
            <a:r>
              <a:rPr lang="el-GR" dirty="0"/>
              <a:t>οι οποίες διαφέρουν ανά περιοχή. </a:t>
            </a:r>
            <a:endParaRPr lang="el-GR" sz="1800" dirty="0">
              <a:effectLst/>
              <a:latin typeface="Times New Roman" panose="02020603050405020304" pitchFamily="18" charset="0"/>
              <a:ea typeface="Calibri" panose="020F0502020204030204" pitchFamily="34" charset="0"/>
            </a:endParaRPr>
          </a:p>
          <a:p>
            <a:r>
              <a:rPr lang="el-GR" sz="1800" dirty="0">
                <a:effectLst/>
                <a:latin typeface="Times New Roman" panose="02020603050405020304" pitchFamily="18" charset="0"/>
                <a:ea typeface="Calibri" panose="020F0502020204030204" pitchFamily="34" charset="0"/>
              </a:rPr>
              <a:t>• Δεύτερο έρχεται το επίπεδο ζεύξης όπου καθορίζεται ο μηχανισμός πρόσβασης στο μέσο, αλλά και η συμπεριφορά των συσκευών ανάλογα με την κλάση λειτουργίας τους.</a:t>
            </a:r>
          </a:p>
          <a:p>
            <a:r>
              <a:rPr lang="el-GR" sz="1800" dirty="0">
                <a:effectLst/>
                <a:latin typeface="Times New Roman" panose="02020603050405020304" pitchFamily="18" charset="0"/>
                <a:ea typeface="Calibri" panose="020F0502020204030204" pitchFamily="34" charset="0"/>
              </a:rPr>
              <a:t>• Τρίτο και τελευταίο ορίζεται το επίπεδο εφαρμογών, στο οποίο γίνεται επεξεργασία των δεδομένων που ανταλλάσσονται μέσω του δικτύου.</a:t>
            </a:r>
            <a:endParaRPr lang="el-GR" dirty="0"/>
          </a:p>
        </p:txBody>
      </p:sp>
      <p:sp>
        <p:nvSpPr>
          <p:cNvPr id="4" name="Slide Number Placeholder 3"/>
          <p:cNvSpPr>
            <a:spLocks noGrp="1"/>
          </p:cNvSpPr>
          <p:nvPr>
            <p:ph type="sldNum" sz="quarter" idx="5"/>
          </p:nvPr>
        </p:nvSpPr>
        <p:spPr/>
        <p:txBody>
          <a:bodyPr/>
          <a:lstStyle/>
          <a:p>
            <a:fld id="{718B0292-8AE8-4C8C-B126-75B535872D8E}" type="slidenum">
              <a:rPr lang="el-GR" smtClean="0"/>
              <a:t>6</a:t>
            </a:fld>
            <a:endParaRPr lang="el-GR"/>
          </a:p>
        </p:txBody>
      </p:sp>
    </p:spTree>
    <p:extLst>
      <p:ext uri="{BB962C8B-B14F-4D97-AF65-F5344CB8AC3E}">
        <p14:creationId xmlns:p14="http://schemas.microsoft.com/office/powerpoint/2010/main" val="897234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Υπάρχουν 4 είδη συσκευών στα δίκτυα </a:t>
            </a:r>
            <a:r>
              <a:rPr lang="en-US" dirty="0"/>
              <a:t>LoRaWAN. </a:t>
            </a:r>
            <a:endParaRPr lang="el-GR" dirty="0"/>
          </a:p>
          <a:p>
            <a:pPr marL="171450" indent="-171450">
              <a:buFont typeface="Arial" panose="020B0604020202020204" pitchFamily="34" charset="0"/>
              <a:buChar char="•"/>
            </a:pPr>
            <a:r>
              <a:rPr lang="el-GR" dirty="0"/>
              <a:t>Η </a:t>
            </a:r>
            <a:r>
              <a:rPr lang="el-GR" b="1" dirty="0"/>
              <a:t>τερματική συσκευή</a:t>
            </a:r>
            <a:r>
              <a:rPr lang="el-GR" dirty="0"/>
              <a:t> διαθέτει πομποδέκτη </a:t>
            </a:r>
            <a:r>
              <a:rPr lang="en-US" dirty="0"/>
              <a:t>LoRa </a:t>
            </a:r>
            <a:r>
              <a:rPr lang="el-GR" dirty="0"/>
              <a:t>και είναι η μοναδική που τροφοδοτείται με μπαταρία. Γι’ αυτόν τον λόγο παρουσιάζει χαμηλή κατανάλωση ισχύος. </a:t>
            </a:r>
          </a:p>
          <a:p>
            <a:pPr marL="171450" indent="-171450">
              <a:buFont typeface="Arial" panose="020B0604020202020204" pitchFamily="34" charset="0"/>
              <a:buChar char="•"/>
            </a:pPr>
            <a:r>
              <a:rPr lang="el-GR" dirty="0"/>
              <a:t>Η </a:t>
            </a:r>
            <a:r>
              <a:rPr lang="el-GR" b="1" dirty="0"/>
              <a:t>πύλη δικτύου</a:t>
            </a:r>
            <a:r>
              <a:rPr lang="el-GR" b="0" dirty="0"/>
              <a:t> μεταβιβάζει τα μηνύματα που εισέρχονται σε αυτήν και τα ενισχύει ως γέφυρα.</a:t>
            </a:r>
          </a:p>
          <a:p>
            <a:pPr marL="171450" indent="-171450">
              <a:buFont typeface="Arial" panose="020B0604020202020204" pitchFamily="34" charset="0"/>
              <a:buChar char="•"/>
            </a:pPr>
            <a:r>
              <a:rPr lang="el-GR" b="0" dirty="0"/>
              <a:t>Ο </a:t>
            </a:r>
            <a:r>
              <a:rPr lang="el-GR" b="1" dirty="0"/>
              <a:t>διακομιστής δικτύου</a:t>
            </a:r>
            <a:r>
              <a:rPr lang="el-GR" b="0" dirty="0"/>
              <a:t> είναι ο μοναδικός σε κάθε δίκτυο και διαθέτει λογισμικό για την διαχείρισή του.</a:t>
            </a:r>
          </a:p>
          <a:p>
            <a:pPr marL="171450" indent="-171450">
              <a:buFont typeface="Arial" panose="020B0604020202020204" pitchFamily="34" charset="0"/>
              <a:buChar char="•"/>
            </a:pPr>
            <a:r>
              <a:rPr lang="el-GR" b="0" dirty="0"/>
              <a:t>Ο </a:t>
            </a:r>
            <a:r>
              <a:rPr lang="el-GR" b="1" dirty="0"/>
              <a:t>διακομιστής εφαρμογών </a:t>
            </a:r>
            <a:r>
              <a:rPr lang="el-GR" b="0" dirty="0"/>
              <a:t>διαχειρίζεται τα δεδομένα για την εφαρμογή που του αντιστοιχεί.</a:t>
            </a:r>
            <a:endParaRPr lang="el-GR" b="1" dirty="0"/>
          </a:p>
        </p:txBody>
      </p:sp>
      <p:sp>
        <p:nvSpPr>
          <p:cNvPr id="4" name="Slide Number Placeholder 3"/>
          <p:cNvSpPr>
            <a:spLocks noGrp="1"/>
          </p:cNvSpPr>
          <p:nvPr>
            <p:ph type="sldNum" sz="quarter" idx="5"/>
          </p:nvPr>
        </p:nvSpPr>
        <p:spPr/>
        <p:txBody>
          <a:bodyPr/>
          <a:lstStyle/>
          <a:p>
            <a:fld id="{718B0292-8AE8-4C8C-B126-75B535872D8E}" type="slidenum">
              <a:rPr lang="el-GR" smtClean="0"/>
              <a:t>7</a:t>
            </a:fld>
            <a:endParaRPr lang="el-GR"/>
          </a:p>
        </p:txBody>
      </p:sp>
    </p:spTree>
    <p:extLst>
      <p:ext uri="{BB962C8B-B14F-4D97-AF65-F5344CB8AC3E}">
        <p14:creationId xmlns:p14="http://schemas.microsoft.com/office/powerpoint/2010/main" val="3796877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Η αρχιτεκτονική του </a:t>
            </a:r>
            <a:r>
              <a:rPr lang="el-GR" sz="1800" dirty="0">
                <a:effectLst/>
                <a:latin typeface="Times New Roman" panose="02020603050405020304" pitchFamily="18" charset="0"/>
                <a:ea typeface="Calibri" panose="020F0502020204030204" pitchFamily="34" charset="0"/>
              </a:rPr>
              <a:t>πρωτοκόλλου LoRaWAN βασίζεται στην τοπολογία (</a:t>
            </a:r>
            <a:r>
              <a:rPr lang="el-GR" sz="1800" dirty="0" err="1">
                <a:effectLst/>
                <a:latin typeface="Times New Roman" panose="02020603050405020304" pitchFamily="18" charset="0"/>
                <a:ea typeface="Calibri" panose="020F0502020204030204" pitchFamily="34" charset="0"/>
              </a:rPr>
              <a:t>star</a:t>
            </a:r>
            <a:r>
              <a:rPr lang="el-GR" sz="1800" dirty="0">
                <a:effectLst/>
                <a:latin typeface="Times New Roman" panose="02020603050405020304" pitchFamily="18" charset="0"/>
                <a:ea typeface="Calibri" panose="020F0502020204030204" pitchFamily="34" charset="0"/>
              </a:rPr>
              <a:t>-of-</a:t>
            </a:r>
            <a:r>
              <a:rPr lang="el-GR" sz="1800" dirty="0" err="1">
                <a:effectLst/>
                <a:latin typeface="Times New Roman" panose="02020603050405020304" pitchFamily="18" charset="0"/>
                <a:ea typeface="Calibri" panose="020F0502020204030204" pitchFamily="34" charset="0"/>
              </a:rPr>
              <a:t>stars</a:t>
            </a:r>
            <a:r>
              <a:rPr lang="el-GR" sz="1800" dirty="0">
                <a:effectLst/>
                <a:latin typeface="Times New Roman" panose="02020603050405020304" pitchFamily="18" charset="0"/>
                <a:ea typeface="Calibri" panose="020F0502020204030204" pitchFamily="34" charset="0"/>
              </a:rPr>
              <a:t>), δηλαδή "αστέρα από αστέρες". </a:t>
            </a:r>
          </a:p>
          <a:p>
            <a:r>
              <a:rPr lang="el-GR" sz="1800" dirty="0">
                <a:effectLst/>
                <a:latin typeface="Times New Roman" panose="02020603050405020304" pitchFamily="18" charset="0"/>
                <a:ea typeface="Calibri" panose="020F0502020204030204" pitchFamily="34" charset="0"/>
              </a:rPr>
              <a:t>• Όπως φαίνεται οι Πύλες βρίσκονται ανάμεσα στις τερματικές συσκευές και τον διακομιστή δικτύου με ρόλο τους μεταβιβάσουν τα μηνύματα από την μία πλευρά στην άλλη και αντίστροφα. </a:t>
            </a:r>
          </a:p>
        </p:txBody>
      </p:sp>
      <p:sp>
        <p:nvSpPr>
          <p:cNvPr id="4" name="Slide Number Placeholder 3"/>
          <p:cNvSpPr>
            <a:spLocks noGrp="1"/>
          </p:cNvSpPr>
          <p:nvPr>
            <p:ph type="sldNum" sz="quarter" idx="5"/>
          </p:nvPr>
        </p:nvSpPr>
        <p:spPr/>
        <p:txBody>
          <a:bodyPr/>
          <a:lstStyle/>
          <a:p>
            <a:fld id="{718B0292-8AE8-4C8C-B126-75B535872D8E}" type="slidenum">
              <a:rPr lang="el-GR" smtClean="0"/>
              <a:t>8</a:t>
            </a:fld>
            <a:endParaRPr lang="el-GR"/>
          </a:p>
        </p:txBody>
      </p:sp>
    </p:spTree>
    <p:extLst>
      <p:ext uri="{BB962C8B-B14F-4D97-AF65-F5344CB8AC3E}">
        <p14:creationId xmlns:p14="http://schemas.microsoft.com/office/powerpoint/2010/main" val="377374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800" dirty="0">
                <a:effectLst/>
                <a:latin typeface="Times New Roman" panose="02020603050405020304" pitchFamily="18" charset="0"/>
                <a:ea typeface="Calibri" panose="020F0502020204030204" pitchFamily="34" charset="0"/>
              </a:rPr>
              <a:t>Στο πρώτο υποδίκτυο μεταξύ Πύλης και τελικής συσκευής η επικοινωνία διεξάγεται ασύρματα μέσω σημάτων </a:t>
            </a:r>
            <a:r>
              <a:rPr lang="en-US" sz="1800" dirty="0">
                <a:effectLst/>
                <a:latin typeface="Times New Roman" panose="02020603050405020304" pitchFamily="18" charset="0"/>
                <a:ea typeface="Calibri" panose="020F0502020204030204" pitchFamily="34" charset="0"/>
              </a:rPr>
              <a:t>LoRa</a:t>
            </a:r>
            <a:r>
              <a:rPr lang="el-GR" sz="1800" dirty="0">
                <a:effectLst/>
                <a:latin typeface="Times New Roman" panose="02020603050405020304" pitchFamily="18" charset="0"/>
                <a:ea typeface="Calibri" panose="020F0502020204030204" pitchFamily="34" charset="0"/>
              </a:rPr>
              <a:t>. Μία πύλη μπορεί να διατηρήσει επικοινωνία με πολλές συσκευές ταυτόχρονα, ενώ επίσης πολλαπλές πύλες μπορούν να λαμβάνουν δεδομένα από την ίδια τερματική συσκευή εφόσον βρίσκονται εντός της εμβέλειας εκπομπής. </a:t>
            </a:r>
          </a:p>
        </p:txBody>
      </p:sp>
      <p:sp>
        <p:nvSpPr>
          <p:cNvPr id="4" name="Slide Number Placeholder 3"/>
          <p:cNvSpPr>
            <a:spLocks noGrp="1"/>
          </p:cNvSpPr>
          <p:nvPr>
            <p:ph type="sldNum" sz="quarter" idx="5"/>
          </p:nvPr>
        </p:nvSpPr>
        <p:spPr/>
        <p:txBody>
          <a:bodyPr/>
          <a:lstStyle/>
          <a:p>
            <a:fld id="{718B0292-8AE8-4C8C-B126-75B535872D8E}" type="slidenum">
              <a:rPr lang="el-GR" smtClean="0"/>
              <a:t>9</a:t>
            </a:fld>
            <a:endParaRPr lang="el-GR"/>
          </a:p>
        </p:txBody>
      </p:sp>
    </p:spTree>
    <p:extLst>
      <p:ext uri="{BB962C8B-B14F-4D97-AF65-F5344CB8AC3E}">
        <p14:creationId xmlns:p14="http://schemas.microsoft.com/office/powerpoint/2010/main" val="871286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910D3-7E1E-2972-B896-B195B51448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52B5CABD-1383-1E17-5571-8B3F91C430C4}"/>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C865EBC6-A4FE-2A46-A5CB-0376D9DF2360}"/>
              </a:ext>
            </a:extLst>
          </p:cNvPr>
          <p:cNvSpPr>
            <a:spLocks noGrp="1"/>
          </p:cNvSpPr>
          <p:nvPr>
            <p:ph type="dt" sz="half" idx="10"/>
          </p:nvPr>
        </p:nvSpPr>
        <p:spPr>
          <a:xfrm>
            <a:off x="838200" y="6356350"/>
            <a:ext cx="2743200" cy="365125"/>
          </a:xfrm>
          <a:prstGeom prst="rect">
            <a:avLst/>
          </a:prstGeom>
        </p:spPr>
        <p:txBody>
          <a:bodyPr/>
          <a:lstStyle/>
          <a:p>
            <a:fld id="{4EA57CEF-1066-42A9-806A-AA8745588DE8}" type="datetime1">
              <a:rPr lang="el-GR" smtClean="0"/>
              <a:t>29/3/2025</a:t>
            </a:fld>
            <a:endParaRPr lang="el-GR"/>
          </a:p>
        </p:txBody>
      </p:sp>
      <p:sp>
        <p:nvSpPr>
          <p:cNvPr id="5" name="Footer Placeholder 4">
            <a:extLst>
              <a:ext uri="{FF2B5EF4-FFF2-40B4-BE49-F238E27FC236}">
                <a16:creationId xmlns:a16="http://schemas.microsoft.com/office/drawing/2014/main" id="{BA8E3927-343C-AAAB-51B5-7AA6C221FEE5}"/>
              </a:ext>
            </a:extLst>
          </p:cNvPr>
          <p:cNvSpPr>
            <a:spLocks noGrp="1"/>
          </p:cNvSpPr>
          <p:nvPr>
            <p:ph type="ftr" sz="quarter" idx="11"/>
          </p:nvPr>
        </p:nvSpPr>
        <p:spPr>
          <a:xfrm>
            <a:off x="4038600" y="6356350"/>
            <a:ext cx="4114800" cy="365125"/>
          </a:xfrm>
          <a:prstGeom prst="rect">
            <a:avLst/>
          </a:prstGeom>
        </p:spPr>
        <p:txBody>
          <a:bodyPr/>
          <a:lstStyle/>
          <a:p>
            <a:endParaRPr lang="el-GR"/>
          </a:p>
        </p:txBody>
      </p:sp>
      <p:sp>
        <p:nvSpPr>
          <p:cNvPr id="6" name="Slide Number Placeholder 5">
            <a:extLst>
              <a:ext uri="{FF2B5EF4-FFF2-40B4-BE49-F238E27FC236}">
                <a16:creationId xmlns:a16="http://schemas.microsoft.com/office/drawing/2014/main" id="{8759B0A3-1E65-2C5C-B4CF-18F2127F52DC}"/>
              </a:ext>
            </a:extLst>
          </p:cNvPr>
          <p:cNvSpPr>
            <a:spLocks noGrp="1"/>
          </p:cNvSpPr>
          <p:nvPr>
            <p:ph type="sldNum" sz="quarter" idx="12"/>
          </p:nvPr>
        </p:nvSpPr>
        <p:spPr>
          <a:xfrm>
            <a:off x="8610600" y="6356350"/>
            <a:ext cx="2743200" cy="365125"/>
          </a:xfrm>
          <a:prstGeom prst="rect">
            <a:avLst/>
          </a:prstGeom>
        </p:spPr>
        <p:txBody>
          <a:bodyPr/>
          <a:lstStyle/>
          <a:p>
            <a:fld id="{58C9BF81-C83D-42AC-BA3A-6B7D8ABF6CAB}" type="slidenum">
              <a:rPr lang="el-GR" smtClean="0"/>
              <a:t>‹#›</a:t>
            </a:fld>
            <a:endParaRPr lang="el-GR"/>
          </a:p>
        </p:txBody>
      </p:sp>
    </p:spTree>
    <p:extLst>
      <p:ext uri="{BB962C8B-B14F-4D97-AF65-F5344CB8AC3E}">
        <p14:creationId xmlns:p14="http://schemas.microsoft.com/office/powerpoint/2010/main" val="1540719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3FA3F-5083-41AD-3E4C-E2E3C65166EC}"/>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A333C2A4-EEB6-C77A-C514-E0AF782F456F}"/>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25F66591-47C1-04F3-C5BC-A96E5A423CD9}"/>
              </a:ext>
            </a:extLst>
          </p:cNvPr>
          <p:cNvSpPr>
            <a:spLocks noGrp="1"/>
          </p:cNvSpPr>
          <p:nvPr>
            <p:ph type="dt" sz="half" idx="10"/>
          </p:nvPr>
        </p:nvSpPr>
        <p:spPr>
          <a:xfrm>
            <a:off x="838200" y="6356350"/>
            <a:ext cx="2743200" cy="365125"/>
          </a:xfrm>
          <a:prstGeom prst="rect">
            <a:avLst/>
          </a:prstGeom>
        </p:spPr>
        <p:txBody>
          <a:bodyPr/>
          <a:lstStyle/>
          <a:p>
            <a:fld id="{471A5F11-BF1B-49C6-B567-19CF9744319D}" type="datetime1">
              <a:rPr lang="el-GR" smtClean="0"/>
              <a:t>29/3/2025</a:t>
            </a:fld>
            <a:endParaRPr lang="el-GR"/>
          </a:p>
        </p:txBody>
      </p:sp>
      <p:sp>
        <p:nvSpPr>
          <p:cNvPr id="5" name="Footer Placeholder 4">
            <a:extLst>
              <a:ext uri="{FF2B5EF4-FFF2-40B4-BE49-F238E27FC236}">
                <a16:creationId xmlns:a16="http://schemas.microsoft.com/office/drawing/2014/main" id="{072F2BC1-E5E4-7ABF-C4A5-0097C3D9B143}"/>
              </a:ext>
            </a:extLst>
          </p:cNvPr>
          <p:cNvSpPr>
            <a:spLocks noGrp="1"/>
          </p:cNvSpPr>
          <p:nvPr>
            <p:ph type="ftr" sz="quarter" idx="11"/>
          </p:nvPr>
        </p:nvSpPr>
        <p:spPr>
          <a:xfrm>
            <a:off x="4038600" y="6356350"/>
            <a:ext cx="4114800" cy="365125"/>
          </a:xfrm>
          <a:prstGeom prst="rect">
            <a:avLst/>
          </a:prstGeom>
        </p:spPr>
        <p:txBody>
          <a:bodyPr/>
          <a:lstStyle/>
          <a:p>
            <a:endParaRPr lang="el-GR"/>
          </a:p>
        </p:txBody>
      </p:sp>
      <p:sp>
        <p:nvSpPr>
          <p:cNvPr id="6" name="Slide Number Placeholder 5">
            <a:extLst>
              <a:ext uri="{FF2B5EF4-FFF2-40B4-BE49-F238E27FC236}">
                <a16:creationId xmlns:a16="http://schemas.microsoft.com/office/drawing/2014/main" id="{20FDA508-C794-6AB8-1DCB-36EB641E048A}"/>
              </a:ext>
            </a:extLst>
          </p:cNvPr>
          <p:cNvSpPr>
            <a:spLocks noGrp="1"/>
          </p:cNvSpPr>
          <p:nvPr>
            <p:ph type="sldNum" sz="quarter" idx="12"/>
          </p:nvPr>
        </p:nvSpPr>
        <p:spPr>
          <a:xfrm>
            <a:off x="8610600" y="6356350"/>
            <a:ext cx="2743200" cy="365125"/>
          </a:xfrm>
          <a:prstGeom prst="rect">
            <a:avLst/>
          </a:prstGeom>
        </p:spPr>
        <p:txBody>
          <a:bodyPr/>
          <a:lstStyle/>
          <a:p>
            <a:fld id="{58C9BF81-C83D-42AC-BA3A-6B7D8ABF6CAB}" type="slidenum">
              <a:rPr lang="el-GR" smtClean="0"/>
              <a:t>‹#›</a:t>
            </a:fld>
            <a:endParaRPr lang="el-GR"/>
          </a:p>
        </p:txBody>
      </p:sp>
    </p:spTree>
    <p:extLst>
      <p:ext uri="{BB962C8B-B14F-4D97-AF65-F5344CB8AC3E}">
        <p14:creationId xmlns:p14="http://schemas.microsoft.com/office/powerpoint/2010/main" val="2348470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2DCB0C-6E7A-394F-5A2D-0346EA822CD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3D5EEC79-8D28-DFE2-4DA1-A91DC2AA3B72}"/>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ACB0AB7F-899C-AD25-2AD7-BB7D0391BF8B}"/>
              </a:ext>
            </a:extLst>
          </p:cNvPr>
          <p:cNvSpPr>
            <a:spLocks noGrp="1"/>
          </p:cNvSpPr>
          <p:nvPr>
            <p:ph type="dt" sz="half" idx="10"/>
          </p:nvPr>
        </p:nvSpPr>
        <p:spPr>
          <a:xfrm>
            <a:off x="838200" y="6356350"/>
            <a:ext cx="2743200" cy="365125"/>
          </a:xfrm>
          <a:prstGeom prst="rect">
            <a:avLst/>
          </a:prstGeom>
        </p:spPr>
        <p:txBody>
          <a:bodyPr/>
          <a:lstStyle/>
          <a:p>
            <a:fld id="{583C6882-E54F-4A51-9214-65A8E76774C4}" type="datetime1">
              <a:rPr lang="el-GR" smtClean="0"/>
              <a:t>29/3/2025</a:t>
            </a:fld>
            <a:endParaRPr lang="el-GR"/>
          </a:p>
        </p:txBody>
      </p:sp>
      <p:sp>
        <p:nvSpPr>
          <p:cNvPr id="5" name="Footer Placeholder 4">
            <a:extLst>
              <a:ext uri="{FF2B5EF4-FFF2-40B4-BE49-F238E27FC236}">
                <a16:creationId xmlns:a16="http://schemas.microsoft.com/office/drawing/2014/main" id="{6A31F3FC-99CB-B4CF-80C9-4633D1BC369A}"/>
              </a:ext>
            </a:extLst>
          </p:cNvPr>
          <p:cNvSpPr>
            <a:spLocks noGrp="1"/>
          </p:cNvSpPr>
          <p:nvPr>
            <p:ph type="ftr" sz="quarter" idx="11"/>
          </p:nvPr>
        </p:nvSpPr>
        <p:spPr>
          <a:xfrm>
            <a:off x="4038600" y="6356350"/>
            <a:ext cx="4114800" cy="365125"/>
          </a:xfrm>
          <a:prstGeom prst="rect">
            <a:avLst/>
          </a:prstGeom>
        </p:spPr>
        <p:txBody>
          <a:bodyPr/>
          <a:lstStyle/>
          <a:p>
            <a:endParaRPr lang="el-GR"/>
          </a:p>
        </p:txBody>
      </p:sp>
      <p:sp>
        <p:nvSpPr>
          <p:cNvPr id="6" name="Slide Number Placeholder 5">
            <a:extLst>
              <a:ext uri="{FF2B5EF4-FFF2-40B4-BE49-F238E27FC236}">
                <a16:creationId xmlns:a16="http://schemas.microsoft.com/office/drawing/2014/main" id="{7171CE2E-D652-FE62-35F5-7CF85A3A8ED7}"/>
              </a:ext>
            </a:extLst>
          </p:cNvPr>
          <p:cNvSpPr>
            <a:spLocks noGrp="1"/>
          </p:cNvSpPr>
          <p:nvPr>
            <p:ph type="sldNum" sz="quarter" idx="12"/>
          </p:nvPr>
        </p:nvSpPr>
        <p:spPr>
          <a:xfrm>
            <a:off x="8610600" y="6356350"/>
            <a:ext cx="2743200" cy="365125"/>
          </a:xfrm>
          <a:prstGeom prst="rect">
            <a:avLst/>
          </a:prstGeom>
        </p:spPr>
        <p:txBody>
          <a:bodyPr/>
          <a:lstStyle/>
          <a:p>
            <a:fld id="{58C9BF81-C83D-42AC-BA3A-6B7D8ABF6CAB}" type="slidenum">
              <a:rPr lang="el-GR" smtClean="0"/>
              <a:t>‹#›</a:t>
            </a:fld>
            <a:endParaRPr lang="el-GR"/>
          </a:p>
        </p:txBody>
      </p:sp>
    </p:spTree>
    <p:extLst>
      <p:ext uri="{BB962C8B-B14F-4D97-AF65-F5344CB8AC3E}">
        <p14:creationId xmlns:p14="http://schemas.microsoft.com/office/powerpoint/2010/main" val="2704792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A red circle with a person's face&#10;&#10;Description automatically generated">
            <a:extLst>
              <a:ext uri="{FF2B5EF4-FFF2-40B4-BE49-F238E27FC236}">
                <a16:creationId xmlns:a16="http://schemas.microsoft.com/office/drawing/2014/main" id="{40BEEDF5-DF52-09A8-23DC-BAEFE1C05F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6417" y="325195"/>
            <a:ext cx="963565" cy="963565"/>
          </a:xfrm>
          <a:prstGeom prst="rect">
            <a:avLst/>
          </a:prstGeom>
        </p:spPr>
      </p:pic>
      <p:sp>
        <p:nvSpPr>
          <p:cNvPr id="2" name="Title 1">
            <a:extLst>
              <a:ext uri="{FF2B5EF4-FFF2-40B4-BE49-F238E27FC236}">
                <a16:creationId xmlns:a16="http://schemas.microsoft.com/office/drawing/2014/main" id="{F85F2D9D-6539-7A85-061E-40E5B56D24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l-GR"/>
          </a:p>
        </p:txBody>
      </p:sp>
      <p:sp>
        <p:nvSpPr>
          <p:cNvPr id="3" name="Subtitle 2">
            <a:extLst>
              <a:ext uri="{FF2B5EF4-FFF2-40B4-BE49-F238E27FC236}">
                <a16:creationId xmlns:a16="http://schemas.microsoft.com/office/drawing/2014/main" id="{5726E16C-AFC7-CAA3-37B3-48D8DA2022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
        <p:nvSpPr>
          <p:cNvPr id="4" name="Date Placeholder 3">
            <a:extLst>
              <a:ext uri="{FF2B5EF4-FFF2-40B4-BE49-F238E27FC236}">
                <a16:creationId xmlns:a16="http://schemas.microsoft.com/office/drawing/2014/main" id="{8F7D49DF-A7DD-EE8A-3D5C-E113717C9421}"/>
              </a:ext>
            </a:extLst>
          </p:cNvPr>
          <p:cNvSpPr>
            <a:spLocks noGrp="1"/>
          </p:cNvSpPr>
          <p:nvPr>
            <p:ph type="dt" sz="half" idx="10"/>
          </p:nvPr>
        </p:nvSpPr>
        <p:spPr/>
        <p:txBody>
          <a:bodyPr/>
          <a:lstStyle/>
          <a:p>
            <a:fld id="{1EE9DA7B-546D-4936-9209-2F3C9D27CE1C}" type="datetime1">
              <a:rPr lang="el-GR" smtClean="0"/>
              <a:t>29/3/2025</a:t>
            </a:fld>
            <a:endParaRPr lang="en-US" dirty="0"/>
          </a:p>
        </p:txBody>
      </p:sp>
      <p:sp>
        <p:nvSpPr>
          <p:cNvPr id="5" name="Footer Placeholder 4">
            <a:extLst>
              <a:ext uri="{FF2B5EF4-FFF2-40B4-BE49-F238E27FC236}">
                <a16:creationId xmlns:a16="http://schemas.microsoft.com/office/drawing/2014/main" id="{65C64642-1FF0-22B7-0B0F-B7DAEF77DB9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A654DDA-349F-C1EA-A27E-4BA3307CE32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3450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6A83-D894-0C12-C014-DC33F4FD1E61}"/>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9D838715-8A9E-7D46-C66C-C8E621003C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47AF1ADE-FD6C-401B-92E5-5D74FDAF7AC1}"/>
              </a:ext>
            </a:extLst>
          </p:cNvPr>
          <p:cNvSpPr>
            <a:spLocks noGrp="1"/>
          </p:cNvSpPr>
          <p:nvPr>
            <p:ph type="dt" sz="half" idx="10"/>
          </p:nvPr>
        </p:nvSpPr>
        <p:spPr/>
        <p:txBody>
          <a:bodyPr/>
          <a:lstStyle/>
          <a:p>
            <a:pPr algn="r"/>
            <a:fld id="{A31AE69A-C055-440C-AB0E-0FEE3311B271}" type="datetime1">
              <a:rPr lang="el-GR" smtClean="0"/>
              <a:t>29/3/2025</a:t>
            </a:fld>
            <a:endParaRPr lang="en-US" dirty="0"/>
          </a:p>
        </p:txBody>
      </p:sp>
      <p:sp>
        <p:nvSpPr>
          <p:cNvPr id="5" name="Footer Placeholder 4">
            <a:extLst>
              <a:ext uri="{FF2B5EF4-FFF2-40B4-BE49-F238E27FC236}">
                <a16:creationId xmlns:a16="http://schemas.microsoft.com/office/drawing/2014/main" id="{1AD860F5-044E-B94A-8E64-8029A66D4CEF}"/>
              </a:ext>
            </a:extLst>
          </p:cNvPr>
          <p:cNvSpPr>
            <a:spLocks noGrp="1"/>
          </p:cNvSpPr>
          <p:nvPr>
            <p:ph type="ftr" sz="quarter" idx="11"/>
          </p:nvPr>
        </p:nvSpPr>
        <p:spPr/>
        <p:txBody>
          <a:bodyPr/>
          <a:lstStyle/>
          <a:p>
            <a:pPr algn="l"/>
            <a:endParaRPr lang="en-US" dirty="0"/>
          </a:p>
        </p:txBody>
      </p:sp>
      <p:sp>
        <p:nvSpPr>
          <p:cNvPr id="6" name="Slide Number Placeholder 5">
            <a:extLst>
              <a:ext uri="{FF2B5EF4-FFF2-40B4-BE49-F238E27FC236}">
                <a16:creationId xmlns:a16="http://schemas.microsoft.com/office/drawing/2014/main" id="{2FAFC311-24A5-30BC-0ACB-A515DF80757F}"/>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91913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D00C-33CE-6D74-843C-F8836DAF3E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291A453D-1568-BCB5-B4D5-157AD91B51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0F2219-119A-127B-2FC3-5B3BCCB79605}"/>
              </a:ext>
            </a:extLst>
          </p:cNvPr>
          <p:cNvSpPr>
            <a:spLocks noGrp="1"/>
          </p:cNvSpPr>
          <p:nvPr>
            <p:ph type="dt" sz="half" idx="10"/>
          </p:nvPr>
        </p:nvSpPr>
        <p:spPr/>
        <p:txBody>
          <a:bodyPr/>
          <a:lstStyle/>
          <a:p>
            <a:pPr algn="r"/>
            <a:fld id="{F7DA9F14-A1C0-4C58-917C-9779C5E6807A}" type="datetime1">
              <a:rPr lang="el-GR" smtClean="0"/>
              <a:t>29/3/2025</a:t>
            </a:fld>
            <a:endParaRPr lang="en-US" dirty="0"/>
          </a:p>
        </p:txBody>
      </p:sp>
      <p:sp>
        <p:nvSpPr>
          <p:cNvPr id="5" name="Footer Placeholder 4">
            <a:extLst>
              <a:ext uri="{FF2B5EF4-FFF2-40B4-BE49-F238E27FC236}">
                <a16:creationId xmlns:a16="http://schemas.microsoft.com/office/drawing/2014/main" id="{5BDD75F2-2871-F190-9B9B-5A9519DB81A2}"/>
              </a:ext>
            </a:extLst>
          </p:cNvPr>
          <p:cNvSpPr>
            <a:spLocks noGrp="1"/>
          </p:cNvSpPr>
          <p:nvPr>
            <p:ph type="ftr" sz="quarter" idx="11"/>
          </p:nvPr>
        </p:nvSpPr>
        <p:spPr/>
        <p:txBody>
          <a:bodyPr/>
          <a:lstStyle/>
          <a:p>
            <a:pPr algn="l"/>
            <a:endParaRPr lang="en-US" dirty="0"/>
          </a:p>
        </p:txBody>
      </p:sp>
      <p:sp>
        <p:nvSpPr>
          <p:cNvPr id="6" name="Slide Number Placeholder 5">
            <a:extLst>
              <a:ext uri="{FF2B5EF4-FFF2-40B4-BE49-F238E27FC236}">
                <a16:creationId xmlns:a16="http://schemas.microsoft.com/office/drawing/2014/main" id="{2053ADEA-9535-06A8-46B0-10AB42B33DCB}"/>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169333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35137-1A17-AE06-D3DF-B1E914C84B15}"/>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4C6FE5B4-9AE3-AD18-DE81-C5E3708082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E454B822-6DFD-BF98-4641-8F697460A2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536C1F5C-A64B-7DEF-741E-2DA3A1358AB9}"/>
              </a:ext>
            </a:extLst>
          </p:cNvPr>
          <p:cNvSpPr>
            <a:spLocks noGrp="1"/>
          </p:cNvSpPr>
          <p:nvPr>
            <p:ph type="dt" sz="half" idx="10"/>
          </p:nvPr>
        </p:nvSpPr>
        <p:spPr/>
        <p:txBody>
          <a:bodyPr/>
          <a:lstStyle/>
          <a:p>
            <a:pPr algn="r"/>
            <a:fld id="{46F82F34-9EF1-42AA-8CD1-337E348F4156}" type="datetime1">
              <a:rPr lang="el-GR" smtClean="0"/>
              <a:t>29/3/2025</a:t>
            </a:fld>
            <a:endParaRPr lang="en-US" dirty="0"/>
          </a:p>
        </p:txBody>
      </p:sp>
      <p:sp>
        <p:nvSpPr>
          <p:cNvPr id="6" name="Footer Placeholder 5">
            <a:extLst>
              <a:ext uri="{FF2B5EF4-FFF2-40B4-BE49-F238E27FC236}">
                <a16:creationId xmlns:a16="http://schemas.microsoft.com/office/drawing/2014/main" id="{20ED589A-66E6-3BEB-8BAE-1E1DFA9FE9D0}"/>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0987A026-46FA-0A24-9FD6-E9B7075858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020695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F530A-5EA9-EEC2-D7FE-84672F29FB6A}"/>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C904D21D-0C62-484B-04FE-BA96107F9D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6C8B72-B8F2-CC33-73E3-002D60760B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3856DDB6-9237-6615-4A21-5EE9104747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0FFD7C-DA7D-5BAD-55D7-C9DD233185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E955B5F4-D4BD-773A-3BB4-92B75E054941}"/>
              </a:ext>
            </a:extLst>
          </p:cNvPr>
          <p:cNvSpPr>
            <a:spLocks noGrp="1"/>
          </p:cNvSpPr>
          <p:nvPr>
            <p:ph type="dt" sz="half" idx="10"/>
          </p:nvPr>
        </p:nvSpPr>
        <p:spPr/>
        <p:txBody>
          <a:bodyPr/>
          <a:lstStyle/>
          <a:p>
            <a:pPr algn="r"/>
            <a:fld id="{483FFFEF-08A3-439E-A7DA-D83F495E4121}" type="datetime1">
              <a:rPr lang="el-GR" smtClean="0"/>
              <a:t>29/3/2025</a:t>
            </a:fld>
            <a:endParaRPr lang="en-US" dirty="0"/>
          </a:p>
        </p:txBody>
      </p:sp>
      <p:sp>
        <p:nvSpPr>
          <p:cNvPr id="8" name="Footer Placeholder 7">
            <a:extLst>
              <a:ext uri="{FF2B5EF4-FFF2-40B4-BE49-F238E27FC236}">
                <a16:creationId xmlns:a16="http://schemas.microsoft.com/office/drawing/2014/main" id="{E4E840E4-FAEA-C92C-B83C-186B4AAA9AD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9CC4932C-D9F8-8C73-C521-FB9B614EC5DF}"/>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3226592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41D1-7527-83AD-8A82-F7475DA51CBB}"/>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C05971EA-EF35-C87B-9AA7-D42B14EA4235}"/>
              </a:ext>
            </a:extLst>
          </p:cNvPr>
          <p:cNvSpPr>
            <a:spLocks noGrp="1"/>
          </p:cNvSpPr>
          <p:nvPr>
            <p:ph type="dt" sz="half" idx="10"/>
          </p:nvPr>
        </p:nvSpPr>
        <p:spPr/>
        <p:txBody>
          <a:bodyPr/>
          <a:lstStyle/>
          <a:p>
            <a:pPr algn="r"/>
            <a:fld id="{E2A2491B-5AF8-4FCD-8347-2F68E66E848D}" type="datetime1">
              <a:rPr lang="el-GR" smtClean="0"/>
              <a:t>29/3/2025</a:t>
            </a:fld>
            <a:endParaRPr lang="en-US" dirty="0"/>
          </a:p>
        </p:txBody>
      </p:sp>
      <p:sp>
        <p:nvSpPr>
          <p:cNvPr id="4" name="Footer Placeholder 3">
            <a:extLst>
              <a:ext uri="{FF2B5EF4-FFF2-40B4-BE49-F238E27FC236}">
                <a16:creationId xmlns:a16="http://schemas.microsoft.com/office/drawing/2014/main" id="{8511185F-EB9B-F500-B16B-67B25E0D9AEC}"/>
              </a:ext>
            </a:extLst>
          </p:cNvPr>
          <p:cNvSpPr>
            <a:spLocks noGrp="1"/>
          </p:cNvSpPr>
          <p:nvPr>
            <p:ph type="ftr" sz="quarter" idx="11"/>
          </p:nvPr>
        </p:nvSpPr>
        <p:spPr/>
        <p:txBody>
          <a:bodyPr/>
          <a:lstStyle/>
          <a:p>
            <a:pPr algn="l"/>
            <a:endParaRPr lang="en-US" dirty="0"/>
          </a:p>
        </p:txBody>
      </p:sp>
      <p:sp>
        <p:nvSpPr>
          <p:cNvPr id="5" name="Slide Number Placeholder 4">
            <a:extLst>
              <a:ext uri="{FF2B5EF4-FFF2-40B4-BE49-F238E27FC236}">
                <a16:creationId xmlns:a16="http://schemas.microsoft.com/office/drawing/2014/main" id="{9DEA9206-0E53-6F33-FDB2-31A12021904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014958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A8F991-6556-0DD3-BA89-A3F3BA1795DD}"/>
              </a:ext>
            </a:extLst>
          </p:cNvPr>
          <p:cNvSpPr>
            <a:spLocks noGrp="1"/>
          </p:cNvSpPr>
          <p:nvPr>
            <p:ph type="dt" sz="half" idx="10"/>
          </p:nvPr>
        </p:nvSpPr>
        <p:spPr/>
        <p:txBody>
          <a:bodyPr/>
          <a:lstStyle/>
          <a:p>
            <a:pPr algn="r"/>
            <a:fld id="{ADBC371F-E27E-4C82-B5C6-5B1D2F9B4C68}" type="datetime1">
              <a:rPr lang="el-GR" smtClean="0"/>
              <a:t>29/3/2025</a:t>
            </a:fld>
            <a:endParaRPr lang="en-US" dirty="0"/>
          </a:p>
        </p:txBody>
      </p:sp>
      <p:sp>
        <p:nvSpPr>
          <p:cNvPr id="3" name="Footer Placeholder 2">
            <a:extLst>
              <a:ext uri="{FF2B5EF4-FFF2-40B4-BE49-F238E27FC236}">
                <a16:creationId xmlns:a16="http://schemas.microsoft.com/office/drawing/2014/main" id="{FA689B58-9D9D-7FDE-E75F-EE69DDF8DC9E}"/>
              </a:ext>
            </a:extLst>
          </p:cNvPr>
          <p:cNvSpPr>
            <a:spLocks noGrp="1"/>
          </p:cNvSpPr>
          <p:nvPr>
            <p:ph type="ftr" sz="quarter" idx="11"/>
          </p:nvPr>
        </p:nvSpPr>
        <p:spPr/>
        <p:txBody>
          <a:bodyPr/>
          <a:lstStyle/>
          <a:p>
            <a:pPr algn="l"/>
            <a:endParaRPr lang="en-US" dirty="0"/>
          </a:p>
        </p:txBody>
      </p:sp>
      <p:sp>
        <p:nvSpPr>
          <p:cNvPr id="4" name="Slide Number Placeholder 3">
            <a:extLst>
              <a:ext uri="{FF2B5EF4-FFF2-40B4-BE49-F238E27FC236}">
                <a16:creationId xmlns:a16="http://schemas.microsoft.com/office/drawing/2014/main" id="{1A9F0E44-2261-DE4E-EF7E-0ED65C2918CF}"/>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9483827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04131-FBEC-2B56-6EF6-F337666A25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9C8F2B57-14DD-2DE4-36DF-43F2D8F314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A3C42DD8-06DF-C438-28CD-75C7EDC455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1F1EFE-D9C3-A2EA-78AE-E1B955FF62F3}"/>
              </a:ext>
            </a:extLst>
          </p:cNvPr>
          <p:cNvSpPr>
            <a:spLocks noGrp="1"/>
          </p:cNvSpPr>
          <p:nvPr>
            <p:ph type="dt" sz="half" idx="10"/>
          </p:nvPr>
        </p:nvSpPr>
        <p:spPr/>
        <p:txBody>
          <a:bodyPr/>
          <a:lstStyle/>
          <a:p>
            <a:pPr algn="r"/>
            <a:fld id="{C6444900-C3B3-4668-8696-8E69DB57C311}" type="datetime1">
              <a:rPr lang="el-GR" smtClean="0"/>
              <a:t>29/3/2025</a:t>
            </a:fld>
            <a:endParaRPr lang="en-US" dirty="0"/>
          </a:p>
        </p:txBody>
      </p:sp>
      <p:sp>
        <p:nvSpPr>
          <p:cNvPr id="6" name="Footer Placeholder 5">
            <a:extLst>
              <a:ext uri="{FF2B5EF4-FFF2-40B4-BE49-F238E27FC236}">
                <a16:creationId xmlns:a16="http://schemas.microsoft.com/office/drawing/2014/main" id="{6726AF0C-B657-B73A-8F2E-45B4C413E9D3}"/>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CBA62AAC-F635-3949-62F6-A2A2B117152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375573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7307-C06A-0D89-859E-D591129738EA}"/>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85354468-52F8-4E92-AEFC-C4D77D2355A3}"/>
              </a:ext>
            </a:extLst>
          </p:cNvPr>
          <p:cNvSpPr>
            <a:spLocks noGrp="1"/>
          </p:cNvSpPr>
          <p:nvPr>
            <p:ph idx="1"/>
          </p:nvPr>
        </p:nvSpPr>
        <p:spPr>
          <a:xfrm>
            <a:off x="838200" y="1825625"/>
            <a:ext cx="10515600" cy="4351338"/>
          </a:xfrm>
          <a:prstGeom prst="rect">
            <a:avLst/>
          </a:prstGeom>
        </p:spPr>
        <p:txBody>
          <a:bodyPr/>
          <a:lstStyle/>
          <a:p>
            <a:pPr lvl="0"/>
            <a:r>
              <a:rPr lang="en-US" dirty="0"/>
              <a:t>Click to edit Master text styles</a:t>
            </a:r>
          </a:p>
        </p:txBody>
      </p:sp>
      <p:sp>
        <p:nvSpPr>
          <p:cNvPr id="6" name="Slide Number Placeholder 5">
            <a:extLst>
              <a:ext uri="{FF2B5EF4-FFF2-40B4-BE49-F238E27FC236}">
                <a16:creationId xmlns:a16="http://schemas.microsoft.com/office/drawing/2014/main" id="{4BC25796-AA64-4BF7-29E5-9922506760A0}"/>
              </a:ext>
            </a:extLst>
          </p:cNvPr>
          <p:cNvSpPr>
            <a:spLocks noGrp="1"/>
          </p:cNvSpPr>
          <p:nvPr>
            <p:ph type="sldNum" sz="quarter" idx="12"/>
          </p:nvPr>
        </p:nvSpPr>
        <p:spPr>
          <a:xfrm>
            <a:off x="11444513" y="6312807"/>
            <a:ext cx="439057" cy="365125"/>
          </a:xfrm>
          <a:prstGeom prst="rect">
            <a:avLst/>
          </a:prstGeom>
        </p:spPr>
        <p:txBody>
          <a:bodyPr/>
          <a:lstStyle>
            <a:lvl1pPr algn="ctr">
              <a:defRPr/>
            </a:lvl1pPr>
          </a:lstStyle>
          <a:p>
            <a:fld id="{58C9BF81-C83D-42AC-BA3A-6B7D8ABF6CAB}" type="slidenum">
              <a:rPr lang="el-GR" smtClean="0"/>
              <a:pPr/>
              <a:t>‹#›</a:t>
            </a:fld>
            <a:endParaRPr lang="el-GR" dirty="0"/>
          </a:p>
        </p:txBody>
      </p:sp>
    </p:spTree>
    <p:extLst>
      <p:ext uri="{BB962C8B-B14F-4D97-AF65-F5344CB8AC3E}">
        <p14:creationId xmlns:p14="http://schemas.microsoft.com/office/powerpoint/2010/main" val="3941497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CDA1-5485-729D-15D7-AB834D8B11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5F61EAA2-CD5E-2C25-9018-F3750ACFF1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56C0C528-7A1C-D4D4-D431-AE7F034656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B32C55-FDE5-6EDE-93C6-51F87E5625B9}"/>
              </a:ext>
            </a:extLst>
          </p:cNvPr>
          <p:cNvSpPr>
            <a:spLocks noGrp="1"/>
          </p:cNvSpPr>
          <p:nvPr>
            <p:ph type="dt" sz="half" idx="10"/>
          </p:nvPr>
        </p:nvSpPr>
        <p:spPr/>
        <p:txBody>
          <a:bodyPr/>
          <a:lstStyle/>
          <a:p>
            <a:pPr algn="r"/>
            <a:fld id="{B8A89FE1-8C67-4C93-B85E-0D0F559795E1}" type="datetime1">
              <a:rPr lang="el-GR" smtClean="0"/>
              <a:t>29/3/2025</a:t>
            </a:fld>
            <a:endParaRPr lang="en-US" dirty="0"/>
          </a:p>
        </p:txBody>
      </p:sp>
      <p:sp>
        <p:nvSpPr>
          <p:cNvPr id="6" name="Footer Placeholder 5">
            <a:extLst>
              <a:ext uri="{FF2B5EF4-FFF2-40B4-BE49-F238E27FC236}">
                <a16:creationId xmlns:a16="http://schemas.microsoft.com/office/drawing/2014/main" id="{C25019C4-43AA-F56B-4A70-7E8830C59889}"/>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0D0A891B-C1A0-4B97-6774-CCC5FF5D6C5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814322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22228-6715-7F56-9A44-3610D26582C1}"/>
              </a:ext>
            </a:extLst>
          </p:cNvPr>
          <p:cNvSpPr>
            <a:spLocks noGrp="1"/>
          </p:cNvSpPr>
          <p:nvPr>
            <p:ph type="title"/>
          </p:nvPr>
        </p:nvSpPr>
        <p:spPr/>
        <p:txBody>
          <a:bodyPr/>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BE3E4885-0338-DF73-3F33-4160499FA4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FE1A4FEE-1458-3A80-9A52-563F7004D040}"/>
              </a:ext>
            </a:extLst>
          </p:cNvPr>
          <p:cNvSpPr>
            <a:spLocks noGrp="1"/>
          </p:cNvSpPr>
          <p:nvPr>
            <p:ph type="dt" sz="half" idx="10"/>
          </p:nvPr>
        </p:nvSpPr>
        <p:spPr/>
        <p:txBody>
          <a:bodyPr/>
          <a:lstStyle/>
          <a:p>
            <a:pPr algn="r"/>
            <a:fld id="{9F05AD87-58CA-459C-86A4-6A60C05E8893}" type="datetime1">
              <a:rPr lang="el-GR" smtClean="0"/>
              <a:t>29/3/2025</a:t>
            </a:fld>
            <a:endParaRPr lang="en-US" dirty="0"/>
          </a:p>
        </p:txBody>
      </p:sp>
      <p:sp>
        <p:nvSpPr>
          <p:cNvPr id="5" name="Footer Placeholder 4">
            <a:extLst>
              <a:ext uri="{FF2B5EF4-FFF2-40B4-BE49-F238E27FC236}">
                <a16:creationId xmlns:a16="http://schemas.microsoft.com/office/drawing/2014/main" id="{8DEEE45B-6CB9-145D-BA6E-B26E8745BDE8}"/>
              </a:ext>
            </a:extLst>
          </p:cNvPr>
          <p:cNvSpPr>
            <a:spLocks noGrp="1"/>
          </p:cNvSpPr>
          <p:nvPr>
            <p:ph type="ftr" sz="quarter" idx="11"/>
          </p:nvPr>
        </p:nvSpPr>
        <p:spPr/>
        <p:txBody>
          <a:bodyPr/>
          <a:lstStyle/>
          <a:p>
            <a:pPr algn="l"/>
            <a:endParaRPr lang="en-US" dirty="0"/>
          </a:p>
        </p:txBody>
      </p:sp>
      <p:sp>
        <p:nvSpPr>
          <p:cNvPr id="6" name="Slide Number Placeholder 5">
            <a:extLst>
              <a:ext uri="{FF2B5EF4-FFF2-40B4-BE49-F238E27FC236}">
                <a16:creationId xmlns:a16="http://schemas.microsoft.com/office/drawing/2014/main" id="{14717BDA-A16F-49C0-8ED5-9A4BF3C509AE}"/>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7479795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B7BA83-5C9A-6E37-D88C-36B86A56B4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l-GR"/>
          </a:p>
        </p:txBody>
      </p:sp>
      <p:sp>
        <p:nvSpPr>
          <p:cNvPr id="3" name="Vertical Text Placeholder 2">
            <a:extLst>
              <a:ext uri="{FF2B5EF4-FFF2-40B4-BE49-F238E27FC236}">
                <a16:creationId xmlns:a16="http://schemas.microsoft.com/office/drawing/2014/main" id="{FFC3A9DC-A38C-22AE-E185-6EEE1FB607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a:extLst>
              <a:ext uri="{FF2B5EF4-FFF2-40B4-BE49-F238E27FC236}">
                <a16:creationId xmlns:a16="http://schemas.microsoft.com/office/drawing/2014/main" id="{6C67CEA0-ED4D-5675-079A-FAE6417A2AC1}"/>
              </a:ext>
            </a:extLst>
          </p:cNvPr>
          <p:cNvSpPr>
            <a:spLocks noGrp="1"/>
          </p:cNvSpPr>
          <p:nvPr>
            <p:ph type="dt" sz="half" idx="10"/>
          </p:nvPr>
        </p:nvSpPr>
        <p:spPr/>
        <p:txBody>
          <a:bodyPr/>
          <a:lstStyle/>
          <a:p>
            <a:pPr algn="r"/>
            <a:fld id="{BE391B4D-82E5-4EF4-B0A5-A7609BA0BA2B}" type="datetime1">
              <a:rPr lang="el-GR" smtClean="0"/>
              <a:t>29/3/2025</a:t>
            </a:fld>
            <a:endParaRPr lang="en-US" dirty="0"/>
          </a:p>
        </p:txBody>
      </p:sp>
      <p:sp>
        <p:nvSpPr>
          <p:cNvPr id="5" name="Footer Placeholder 4">
            <a:extLst>
              <a:ext uri="{FF2B5EF4-FFF2-40B4-BE49-F238E27FC236}">
                <a16:creationId xmlns:a16="http://schemas.microsoft.com/office/drawing/2014/main" id="{53335700-79D4-7651-F08E-0909A8DB50B1}"/>
              </a:ext>
            </a:extLst>
          </p:cNvPr>
          <p:cNvSpPr>
            <a:spLocks noGrp="1"/>
          </p:cNvSpPr>
          <p:nvPr>
            <p:ph type="ftr" sz="quarter" idx="11"/>
          </p:nvPr>
        </p:nvSpPr>
        <p:spPr/>
        <p:txBody>
          <a:bodyPr/>
          <a:lstStyle/>
          <a:p>
            <a:pPr algn="l"/>
            <a:endParaRPr lang="en-US" dirty="0"/>
          </a:p>
        </p:txBody>
      </p:sp>
      <p:sp>
        <p:nvSpPr>
          <p:cNvPr id="6" name="Slide Number Placeholder 5">
            <a:extLst>
              <a:ext uri="{FF2B5EF4-FFF2-40B4-BE49-F238E27FC236}">
                <a16:creationId xmlns:a16="http://schemas.microsoft.com/office/drawing/2014/main" id="{7827924A-F089-F62F-3A93-D319357682E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107917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2ADA1-4BB7-9E44-5CD9-A9403D2FA6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l-GR"/>
          </a:p>
        </p:txBody>
      </p:sp>
      <p:sp>
        <p:nvSpPr>
          <p:cNvPr id="3" name="Text Placeholder 2">
            <a:extLst>
              <a:ext uri="{FF2B5EF4-FFF2-40B4-BE49-F238E27FC236}">
                <a16:creationId xmlns:a16="http://schemas.microsoft.com/office/drawing/2014/main" id="{1D793833-2A92-62E7-E851-BB966F0FF7A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5F0B6B-D451-C42D-0CCE-93B5E9FD5236}"/>
              </a:ext>
            </a:extLst>
          </p:cNvPr>
          <p:cNvSpPr>
            <a:spLocks noGrp="1"/>
          </p:cNvSpPr>
          <p:nvPr>
            <p:ph type="dt" sz="half" idx="10"/>
          </p:nvPr>
        </p:nvSpPr>
        <p:spPr>
          <a:xfrm>
            <a:off x="838200" y="6356350"/>
            <a:ext cx="2743200" cy="365125"/>
          </a:xfrm>
          <a:prstGeom prst="rect">
            <a:avLst/>
          </a:prstGeom>
        </p:spPr>
        <p:txBody>
          <a:bodyPr/>
          <a:lstStyle/>
          <a:p>
            <a:fld id="{52547E07-F58D-4FCB-8085-D6BC3488865B}" type="datetime1">
              <a:rPr lang="el-GR" smtClean="0"/>
              <a:t>29/3/2025</a:t>
            </a:fld>
            <a:endParaRPr lang="el-GR"/>
          </a:p>
        </p:txBody>
      </p:sp>
      <p:sp>
        <p:nvSpPr>
          <p:cNvPr id="5" name="Footer Placeholder 4">
            <a:extLst>
              <a:ext uri="{FF2B5EF4-FFF2-40B4-BE49-F238E27FC236}">
                <a16:creationId xmlns:a16="http://schemas.microsoft.com/office/drawing/2014/main" id="{787EDBAA-8E74-7520-1522-2CB1874DFFD0}"/>
              </a:ext>
            </a:extLst>
          </p:cNvPr>
          <p:cNvSpPr>
            <a:spLocks noGrp="1"/>
          </p:cNvSpPr>
          <p:nvPr>
            <p:ph type="ftr" sz="quarter" idx="11"/>
          </p:nvPr>
        </p:nvSpPr>
        <p:spPr>
          <a:xfrm>
            <a:off x="4038600" y="6356350"/>
            <a:ext cx="4114800" cy="365125"/>
          </a:xfrm>
          <a:prstGeom prst="rect">
            <a:avLst/>
          </a:prstGeom>
        </p:spPr>
        <p:txBody>
          <a:bodyPr/>
          <a:lstStyle/>
          <a:p>
            <a:endParaRPr lang="el-GR"/>
          </a:p>
        </p:txBody>
      </p:sp>
      <p:sp>
        <p:nvSpPr>
          <p:cNvPr id="6" name="Slide Number Placeholder 5">
            <a:extLst>
              <a:ext uri="{FF2B5EF4-FFF2-40B4-BE49-F238E27FC236}">
                <a16:creationId xmlns:a16="http://schemas.microsoft.com/office/drawing/2014/main" id="{F0BA8CC3-FF90-A309-6B74-AC7C47B336AC}"/>
              </a:ext>
            </a:extLst>
          </p:cNvPr>
          <p:cNvSpPr>
            <a:spLocks noGrp="1"/>
          </p:cNvSpPr>
          <p:nvPr>
            <p:ph type="sldNum" sz="quarter" idx="12"/>
          </p:nvPr>
        </p:nvSpPr>
        <p:spPr>
          <a:xfrm>
            <a:off x="8610600" y="6356350"/>
            <a:ext cx="2743200" cy="365125"/>
          </a:xfrm>
          <a:prstGeom prst="rect">
            <a:avLst/>
          </a:prstGeom>
        </p:spPr>
        <p:txBody>
          <a:bodyPr/>
          <a:lstStyle/>
          <a:p>
            <a:fld id="{58C9BF81-C83D-42AC-BA3A-6B7D8ABF6CAB}" type="slidenum">
              <a:rPr lang="el-GR" smtClean="0"/>
              <a:t>‹#›</a:t>
            </a:fld>
            <a:endParaRPr lang="el-GR"/>
          </a:p>
        </p:txBody>
      </p:sp>
    </p:spTree>
    <p:extLst>
      <p:ext uri="{BB962C8B-B14F-4D97-AF65-F5344CB8AC3E}">
        <p14:creationId xmlns:p14="http://schemas.microsoft.com/office/powerpoint/2010/main" val="2408440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9C8E0-96F6-2231-415D-CD1BFFBA0A2C}"/>
              </a:ext>
            </a:extLst>
          </p:cNvPr>
          <p:cNvSpPr>
            <a:spLocks noGrp="1"/>
          </p:cNvSpPr>
          <p:nvPr>
            <p:ph type="title"/>
          </p:nvPr>
        </p:nvSpPr>
        <p:spPr/>
        <p:txBody>
          <a:bodyPr/>
          <a:lstStyle/>
          <a:p>
            <a:r>
              <a:rPr lang="en-US"/>
              <a:t>Click to edit Master title style</a:t>
            </a:r>
            <a:endParaRPr lang="el-GR"/>
          </a:p>
        </p:txBody>
      </p:sp>
      <p:sp>
        <p:nvSpPr>
          <p:cNvPr id="3" name="Content Placeholder 2">
            <a:extLst>
              <a:ext uri="{FF2B5EF4-FFF2-40B4-BE49-F238E27FC236}">
                <a16:creationId xmlns:a16="http://schemas.microsoft.com/office/drawing/2014/main" id="{83FB04EE-7BDB-4144-8FC0-F70679DCC863}"/>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a:extLst>
              <a:ext uri="{FF2B5EF4-FFF2-40B4-BE49-F238E27FC236}">
                <a16:creationId xmlns:a16="http://schemas.microsoft.com/office/drawing/2014/main" id="{0F283144-3F85-3622-21DD-5B93A38A3F9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a:extLst>
              <a:ext uri="{FF2B5EF4-FFF2-40B4-BE49-F238E27FC236}">
                <a16:creationId xmlns:a16="http://schemas.microsoft.com/office/drawing/2014/main" id="{3CBCDD32-977F-FDCB-734C-91557AC17DD8}"/>
              </a:ext>
            </a:extLst>
          </p:cNvPr>
          <p:cNvSpPr>
            <a:spLocks noGrp="1"/>
          </p:cNvSpPr>
          <p:nvPr>
            <p:ph type="dt" sz="half" idx="10"/>
          </p:nvPr>
        </p:nvSpPr>
        <p:spPr>
          <a:xfrm>
            <a:off x="838200" y="6356350"/>
            <a:ext cx="2743200" cy="365125"/>
          </a:xfrm>
          <a:prstGeom prst="rect">
            <a:avLst/>
          </a:prstGeom>
        </p:spPr>
        <p:txBody>
          <a:bodyPr/>
          <a:lstStyle/>
          <a:p>
            <a:fld id="{320679E4-6889-4A96-8A2C-53DB11472515}" type="datetime1">
              <a:rPr lang="el-GR" smtClean="0"/>
              <a:t>29/3/2025</a:t>
            </a:fld>
            <a:endParaRPr lang="el-GR"/>
          </a:p>
        </p:txBody>
      </p:sp>
      <p:sp>
        <p:nvSpPr>
          <p:cNvPr id="6" name="Footer Placeholder 5">
            <a:extLst>
              <a:ext uri="{FF2B5EF4-FFF2-40B4-BE49-F238E27FC236}">
                <a16:creationId xmlns:a16="http://schemas.microsoft.com/office/drawing/2014/main" id="{0CEB1A3D-B7BD-3E0A-6604-BB71A7A5BE94}"/>
              </a:ext>
            </a:extLst>
          </p:cNvPr>
          <p:cNvSpPr>
            <a:spLocks noGrp="1"/>
          </p:cNvSpPr>
          <p:nvPr>
            <p:ph type="ftr" sz="quarter" idx="11"/>
          </p:nvPr>
        </p:nvSpPr>
        <p:spPr>
          <a:xfrm>
            <a:off x="4038600" y="6356350"/>
            <a:ext cx="4114800" cy="365125"/>
          </a:xfrm>
          <a:prstGeom prst="rect">
            <a:avLst/>
          </a:prstGeom>
        </p:spPr>
        <p:txBody>
          <a:bodyPr/>
          <a:lstStyle/>
          <a:p>
            <a:endParaRPr lang="el-GR"/>
          </a:p>
        </p:txBody>
      </p:sp>
      <p:sp>
        <p:nvSpPr>
          <p:cNvPr id="7" name="Slide Number Placeholder 6">
            <a:extLst>
              <a:ext uri="{FF2B5EF4-FFF2-40B4-BE49-F238E27FC236}">
                <a16:creationId xmlns:a16="http://schemas.microsoft.com/office/drawing/2014/main" id="{84F6EC94-43BD-EFD2-A2DA-F6E8DD99023C}"/>
              </a:ext>
            </a:extLst>
          </p:cNvPr>
          <p:cNvSpPr>
            <a:spLocks noGrp="1"/>
          </p:cNvSpPr>
          <p:nvPr>
            <p:ph type="sldNum" sz="quarter" idx="12"/>
          </p:nvPr>
        </p:nvSpPr>
        <p:spPr>
          <a:xfrm>
            <a:off x="8610600" y="6356350"/>
            <a:ext cx="2743200" cy="365125"/>
          </a:xfrm>
          <a:prstGeom prst="rect">
            <a:avLst/>
          </a:prstGeom>
        </p:spPr>
        <p:txBody>
          <a:bodyPr/>
          <a:lstStyle/>
          <a:p>
            <a:fld id="{58C9BF81-C83D-42AC-BA3A-6B7D8ABF6CAB}" type="slidenum">
              <a:rPr lang="el-GR" smtClean="0"/>
              <a:t>‹#›</a:t>
            </a:fld>
            <a:endParaRPr lang="el-GR"/>
          </a:p>
        </p:txBody>
      </p:sp>
    </p:spTree>
    <p:extLst>
      <p:ext uri="{BB962C8B-B14F-4D97-AF65-F5344CB8AC3E}">
        <p14:creationId xmlns:p14="http://schemas.microsoft.com/office/powerpoint/2010/main" val="729100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384F7-4815-0786-E3B1-EBB926180C2C}"/>
              </a:ext>
            </a:extLst>
          </p:cNvPr>
          <p:cNvSpPr>
            <a:spLocks noGrp="1"/>
          </p:cNvSpPr>
          <p:nvPr>
            <p:ph type="title"/>
          </p:nvPr>
        </p:nvSpPr>
        <p:spPr>
          <a:xfrm>
            <a:off x="839788" y="365125"/>
            <a:ext cx="10515600" cy="1325563"/>
          </a:xfrm>
        </p:spPr>
        <p:txBody>
          <a:bodyPr/>
          <a:lstStyle/>
          <a:p>
            <a:r>
              <a:rPr lang="en-US"/>
              <a:t>Click to edit Master title style</a:t>
            </a:r>
            <a:endParaRPr lang="el-GR"/>
          </a:p>
        </p:txBody>
      </p:sp>
      <p:sp>
        <p:nvSpPr>
          <p:cNvPr id="3" name="Text Placeholder 2">
            <a:extLst>
              <a:ext uri="{FF2B5EF4-FFF2-40B4-BE49-F238E27FC236}">
                <a16:creationId xmlns:a16="http://schemas.microsoft.com/office/drawing/2014/main" id="{3F4D81FB-2F72-1B6C-6410-1AED57F5FFD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EC1F64-803C-EDFD-43E0-0CD3634FD264}"/>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a:extLst>
              <a:ext uri="{FF2B5EF4-FFF2-40B4-BE49-F238E27FC236}">
                <a16:creationId xmlns:a16="http://schemas.microsoft.com/office/drawing/2014/main" id="{E14599E1-D433-0A05-C5D9-03D4940061A4}"/>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A9BBA3-628C-E186-C977-F0E0EF445136}"/>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a:extLst>
              <a:ext uri="{FF2B5EF4-FFF2-40B4-BE49-F238E27FC236}">
                <a16:creationId xmlns:a16="http://schemas.microsoft.com/office/drawing/2014/main" id="{6BA2A161-8A4E-CDEE-66ED-B1D3E7212B10}"/>
              </a:ext>
            </a:extLst>
          </p:cNvPr>
          <p:cNvSpPr>
            <a:spLocks noGrp="1"/>
          </p:cNvSpPr>
          <p:nvPr>
            <p:ph type="dt" sz="half" idx="10"/>
          </p:nvPr>
        </p:nvSpPr>
        <p:spPr>
          <a:xfrm>
            <a:off x="838200" y="6356350"/>
            <a:ext cx="2743200" cy="365125"/>
          </a:xfrm>
          <a:prstGeom prst="rect">
            <a:avLst/>
          </a:prstGeom>
        </p:spPr>
        <p:txBody>
          <a:bodyPr/>
          <a:lstStyle/>
          <a:p>
            <a:fld id="{49754898-9B46-4DB1-A8C3-0867DD30ABA1}" type="datetime1">
              <a:rPr lang="el-GR" smtClean="0"/>
              <a:t>29/3/2025</a:t>
            </a:fld>
            <a:endParaRPr lang="el-GR"/>
          </a:p>
        </p:txBody>
      </p:sp>
      <p:sp>
        <p:nvSpPr>
          <p:cNvPr id="8" name="Footer Placeholder 7">
            <a:extLst>
              <a:ext uri="{FF2B5EF4-FFF2-40B4-BE49-F238E27FC236}">
                <a16:creationId xmlns:a16="http://schemas.microsoft.com/office/drawing/2014/main" id="{7F851425-A566-D64B-BC30-B3194A512B9E}"/>
              </a:ext>
            </a:extLst>
          </p:cNvPr>
          <p:cNvSpPr>
            <a:spLocks noGrp="1"/>
          </p:cNvSpPr>
          <p:nvPr>
            <p:ph type="ftr" sz="quarter" idx="11"/>
          </p:nvPr>
        </p:nvSpPr>
        <p:spPr>
          <a:xfrm>
            <a:off x="4038600" y="6356350"/>
            <a:ext cx="4114800" cy="365125"/>
          </a:xfrm>
          <a:prstGeom prst="rect">
            <a:avLst/>
          </a:prstGeom>
        </p:spPr>
        <p:txBody>
          <a:bodyPr/>
          <a:lstStyle/>
          <a:p>
            <a:endParaRPr lang="el-GR"/>
          </a:p>
        </p:txBody>
      </p:sp>
      <p:sp>
        <p:nvSpPr>
          <p:cNvPr id="9" name="Slide Number Placeholder 8">
            <a:extLst>
              <a:ext uri="{FF2B5EF4-FFF2-40B4-BE49-F238E27FC236}">
                <a16:creationId xmlns:a16="http://schemas.microsoft.com/office/drawing/2014/main" id="{3A5CBFBB-7CED-7B64-60D7-70B4EDE401D8}"/>
              </a:ext>
            </a:extLst>
          </p:cNvPr>
          <p:cNvSpPr>
            <a:spLocks noGrp="1"/>
          </p:cNvSpPr>
          <p:nvPr>
            <p:ph type="sldNum" sz="quarter" idx="12"/>
          </p:nvPr>
        </p:nvSpPr>
        <p:spPr>
          <a:xfrm>
            <a:off x="8610600" y="6356350"/>
            <a:ext cx="2743200" cy="365125"/>
          </a:xfrm>
          <a:prstGeom prst="rect">
            <a:avLst/>
          </a:prstGeom>
        </p:spPr>
        <p:txBody>
          <a:bodyPr/>
          <a:lstStyle/>
          <a:p>
            <a:fld id="{58C9BF81-C83D-42AC-BA3A-6B7D8ABF6CAB}" type="slidenum">
              <a:rPr lang="el-GR" smtClean="0"/>
              <a:t>‹#›</a:t>
            </a:fld>
            <a:endParaRPr lang="el-GR"/>
          </a:p>
        </p:txBody>
      </p:sp>
    </p:spTree>
    <p:extLst>
      <p:ext uri="{BB962C8B-B14F-4D97-AF65-F5344CB8AC3E}">
        <p14:creationId xmlns:p14="http://schemas.microsoft.com/office/powerpoint/2010/main" val="230011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BBB1C-DA24-75AF-FBC0-241FD26EAC2A}"/>
              </a:ext>
            </a:extLst>
          </p:cNvPr>
          <p:cNvSpPr>
            <a:spLocks noGrp="1"/>
          </p:cNvSpPr>
          <p:nvPr>
            <p:ph type="title"/>
          </p:nvPr>
        </p:nvSpPr>
        <p:spPr/>
        <p:txBody>
          <a:bodyPr/>
          <a:lstStyle/>
          <a:p>
            <a:r>
              <a:rPr lang="en-US"/>
              <a:t>Click to edit Master title style</a:t>
            </a:r>
            <a:endParaRPr lang="el-GR"/>
          </a:p>
        </p:txBody>
      </p:sp>
      <p:sp>
        <p:nvSpPr>
          <p:cNvPr id="3" name="Date Placeholder 2">
            <a:extLst>
              <a:ext uri="{FF2B5EF4-FFF2-40B4-BE49-F238E27FC236}">
                <a16:creationId xmlns:a16="http://schemas.microsoft.com/office/drawing/2014/main" id="{D325BAD8-1E86-65A5-9849-92CFB6804443}"/>
              </a:ext>
            </a:extLst>
          </p:cNvPr>
          <p:cNvSpPr>
            <a:spLocks noGrp="1"/>
          </p:cNvSpPr>
          <p:nvPr>
            <p:ph type="dt" sz="half" idx="10"/>
          </p:nvPr>
        </p:nvSpPr>
        <p:spPr>
          <a:xfrm>
            <a:off x="838200" y="6356350"/>
            <a:ext cx="2743200" cy="365125"/>
          </a:xfrm>
          <a:prstGeom prst="rect">
            <a:avLst/>
          </a:prstGeom>
        </p:spPr>
        <p:txBody>
          <a:bodyPr/>
          <a:lstStyle/>
          <a:p>
            <a:fld id="{EFBFA07D-30C2-43AF-AB32-096CEF75B1A0}" type="datetime1">
              <a:rPr lang="el-GR" smtClean="0"/>
              <a:t>29/3/2025</a:t>
            </a:fld>
            <a:endParaRPr lang="el-GR"/>
          </a:p>
        </p:txBody>
      </p:sp>
      <p:sp>
        <p:nvSpPr>
          <p:cNvPr id="4" name="Footer Placeholder 3">
            <a:extLst>
              <a:ext uri="{FF2B5EF4-FFF2-40B4-BE49-F238E27FC236}">
                <a16:creationId xmlns:a16="http://schemas.microsoft.com/office/drawing/2014/main" id="{FC954BBF-9290-8F4A-259D-E1D583400477}"/>
              </a:ext>
            </a:extLst>
          </p:cNvPr>
          <p:cNvSpPr>
            <a:spLocks noGrp="1"/>
          </p:cNvSpPr>
          <p:nvPr>
            <p:ph type="ftr" sz="quarter" idx="11"/>
          </p:nvPr>
        </p:nvSpPr>
        <p:spPr>
          <a:xfrm>
            <a:off x="4038600" y="6356350"/>
            <a:ext cx="4114800" cy="365125"/>
          </a:xfrm>
          <a:prstGeom prst="rect">
            <a:avLst/>
          </a:prstGeom>
        </p:spPr>
        <p:txBody>
          <a:bodyPr/>
          <a:lstStyle/>
          <a:p>
            <a:endParaRPr lang="el-GR"/>
          </a:p>
        </p:txBody>
      </p:sp>
      <p:sp>
        <p:nvSpPr>
          <p:cNvPr id="5" name="Slide Number Placeholder 4">
            <a:extLst>
              <a:ext uri="{FF2B5EF4-FFF2-40B4-BE49-F238E27FC236}">
                <a16:creationId xmlns:a16="http://schemas.microsoft.com/office/drawing/2014/main" id="{313F4B42-C4C0-7782-7815-25F9F9C9C2AA}"/>
              </a:ext>
            </a:extLst>
          </p:cNvPr>
          <p:cNvSpPr>
            <a:spLocks noGrp="1"/>
          </p:cNvSpPr>
          <p:nvPr>
            <p:ph type="sldNum" sz="quarter" idx="12"/>
          </p:nvPr>
        </p:nvSpPr>
        <p:spPr>
          <a:xfrm>
            <a:off x="8610600" y="6356350"/>
            <a:ext cx="2743200" cy="365125"/>
          </a:xfrm>
          <a:prstGeom prst="rect">
            <a:avLst/>
          </a:prstGeom>
        </p:spPr>
        <p:txBody>
          <a:bodyPr/>
          <a:lstStyle/>
          <a:p>
            <a:fld id="{58C9BF81-C83D-42AC-BA3A-6B7D8ABF6CAB}" type="slidenum">
              <a:rPr lang="el-GR" smtClean="0"/>
              <a:t>‹#›</a:t>
            </a:fld>
            <a:endParaRPr lang="el-GR"/>
          </a:p>
        </p:txBody>
      </p:sp>
    </p:spTree>
    <p:extLst>
      <p:ext uri="{BB962C8B-B14F-4D97-AF65-F5344CB8AC3E}">
        <p14:creationId xmlns:p14="http://schemas.microsoft.com/office/powerpoint/2010/main" val="3375316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2163F8-B0EC-C154-596E-F7FD64633D2E}"/>
              </a:ext>
            </a:extLst>
          </p:cNvPr>
          <p:cNvSpPr>
            <a:spLocks noGrp="1"/>
          </p:cNvSpPr>
          <p:nvPr>
            <p:ph type="dt" sz="half" idx="10"/>
          </p:nvPr>
        </p:nvSpPr>
        <p:spPr>
          <a:xfrm>
            <a:off x="838200" y="6356350"/>
            <a:ext cx="2743200" cy="365125"/>
          </a:xfrm>
          <a:prstGeom prst="rect">
            <a:avLst/>
          </a:prstGeom>
        </p:spPr>
        <p:txBody>
          <a:bodyPr/>
          <a:lstStyle/>
          <a:p>
            <a:fld id="{5A9456DD-8745-48C7-96F4-F2D3AB6E9FC6}" type="datetime1">
              <a:rPr lang="el-GR" smtClean="0"/>
              <a:t>29/3/2025</a:t>
            </a:fld>
            <a:endParaRPr lang="el-GR"/>
          </a:p>
        </p:txBody>
      </p:sp>
      <p:sp>
        <p:nvSpPr>
          <p:cNvPr id="3" name="Footer Placeholder 2">
            <a:extLst>
              <a:ext uri="{FF2B5EF4-FFF2-40B4-BE49-F238E27FC236}">
                <a16:creationId xmlns:a16="http://schemas.microsoft.com/office/drawing/2014/main" id="{5043E4EA-0A1B-2091-9247-386C79EC87A4}"/>
              </a:ext>
            </a:extLst>
          </p:cNvPr>
          <p:cNvSpPr>
            <a:spLocks noGrp="1"/>
          </p:cNvSpPr>
          <p:nvPr>
            <p:ph type="ftr" sz="quarter" idx="11"/>
          </p:nvPr>
        </p:nvSpPr>
        <p:spPr>
          <a:xfrm>
            <a:off x="4038600" y="6356350"/>
            <a:ext cx="4114800" cy="365125"/>
          </a:xfrm>
          <a:prstGeom prst="rect">
            <a:avLst/>
          </a:prstGeom>
        </p:spPr>
        <p:txBody>
          <a:bodyPr/>
          <a:lstStyle/>
          <a:p>
            <a:endParaRPr lang="el-GR"/>
          </a:p>
        </p:txBody>
      </p:sp>
      <p:sp>
        <p:nvSpPr>
          <p:cNvPr id="4" name="Slide Number Placeholder 3">
            <a:extLst>
              <a:ext uri="{FF2B5EF4-FFF2-40B4-BE49-F238E27FC236}">
                <a16:creationId xmlns:a16="http://schemas.microsoft.com/office/drawing/2014/main" id="{81C14450-2991-FE36-2DA3-30D7A2FCDDAB}"/>
              </a:ext>
            </a:extLst>
          </p:cNvPr>
          <p:cNvSpPr>
            <a:spLocks noGrp="1"/>
          </p:cNvSpPr>
          <p:nvPr>
            <p:ph type="sldNum" sz="quarter" idx="12"/>
          </p:nvPr>
        </p:nvSpPr>
        <p:spPr>
          <a:xfrm>
            <a:off x="8610600" y="6356350"/>
            <a:ext cx="2743200" cy="365125"/>
          </a:xfrm>
          <a:prstGeom prst="rect">
            <a:avLst/>
          </a:prstGeom>
        </p:spPr>
        <p:txBody>
          <a:bodyPr/>
          <a:lstStyle/>
          <a:p>
            <a:fld id="{58C9BF81-C83D-42AC-BA3A-6B7D8ABF6CAB}" type="slidenum">
              <a:rPr lang="el-GR" smtClean="0"/>
              <a:t>‹#›</a:t>
            </a:fld>
            <a:endParaRPr lang="el-GR"/>
          </a:p>
        </p:txBody>
      </p:sp>
    </p:spTree>
    <p:extLst>
      <p:ext uri="{BB962C8B-B14F-4D97-AF65-F5344CB8AC3E}">
        <p14:creationId xmlns:p14="http://schemas.microsoft.com/office/powerpoint/2010/main" val="90489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03C61-C4D8-D966-65FA-C8DCF76676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Content Placeholder 2">
            <a:extLst>
              <a:ext uri="{FF2B5EF4-FFF2-40B4-BE49-F238E27FC236}">
                <a16:creationId xmlns:a16="http://schemas.microsoft.com/office/drawing/2014/main" id="{23AB6B8E-7E05-A28E-76A8-FE17A8AAF022}"/>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a:extLst>
              <a:ext uri="{FF2B5EF4-FFF2-40B4-BE49-F238E27FC236}">
                <a16:creationId xmlns:a16="http://schemas.microsoft.com/office/drawing/2014/main" id="{B79B626B-813C-1C99-FF2F-EBE5BAF30A6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8D76D5-0946-709E-5C40-33E4663736AB}"/>
              </a:ext>
            </a:extLst>
          </p:cNvPr>
          <p:cNvSpPr>
            <a:spLocks noGrp="1"/>
          </p:cNvSpPr>
          <p:nvPr>
            <p:ph type="dt" sz="half" idx="10"/>
          </p:nvPr>
        </p:nvSpPr>
        <p:spPr>
          <a:xfrm>
            <a:off x="838200" y="6356350"/>
            <a:ext cx="2743200" cy="365125"/>
          </a:xfrm>
          <a:prstGeom prst="rect">
            <a:avLst/>
          </a:prstGeom>
        </p:spPr>
        <p:txBody>
          <a:bodyPr/>
          <a:lstStyle/>
          <a:p>
            <a:fld id="{AC2A0664-F56B-4AA3-85B9-4D3BE4EF9B1D}" type="datetime1">
              <a:rPr lang="el-GR" smtClean="0"/>
              <a:t>29/3/2025</a:t>
            </a:fld>
            <a:endParaRPr lang="el-GR"/>
          </a:p>
        </p:txBody>
      </p:sp>
      <p:sp>
        <p:nvSpPr>
          <p:cNvPr id="6" name="Footer Placeholder 5">
            <a:extLst>
              <a:ext uri="{FF2B5EF4-FFF2-40B4-BE49-F238E27FC236}">
                <a16:creationId xmlns:a16="http://schemas.microsoft.com/office/drawing/2014/main" id="{813B31A9-0546-0F46-48F7-265FC679B364}"/>
              </a:ext>
            </a:extLst>
          </p:cNvPr>
          <p:cNvSpPr>
            <a:spLocks noGrp="1"/>
          </p:cNvSpPr>
          <p:nvPr>
            <p:ph type="ftr" sz="quarter" idx="11"/>
          </p:nvPr>
        </p:nvSpPr>
        <p:spPr>
          <a:xfrm>
            <a:off x="4038600" y="6356350"/>
            <a:ext cx="4114800" cy="365125"/>
          </a:xfrm>
          <a:prstGeom prst="rect">
            <a:avLst/>
          </a:prstGeom>
        </p:spPr>
        <p:txBody>
          <a:bodyPr/>
          <a:lstStyle/>
          <a:p>
            <a:endParaRPr lang="el-GR"/>
          </a:p>
        </p:txBody>
      </p:sp>
      <p:sp>
        <p:nvSpPr>
          <p:cNvPr id="7" name="Slide Number Placeholder 6">
            <a:extLst>
              <a:ext uri="{FF2B5EF4-FFF2-40B4-BE49-F238E27FC236}">
                <a16:creationId xmlns:a16="http://schemas.microsoft.com/office/drawing/2014/main" id="{86A21D97-A5ED-42AD-DEEA-3CAF36C7E8DF}"/>
              </a:ext>
            </a:extLst>
          </p:cNvPr>
          <p:cNvSpPr>
            <a:spLocks noGrp="1"/>
          </p:cNvSpPr>
          <p:nvPr>
            <p:ph type="sldNum" sz="quarter" idx="12"/>
          </p:nvPr>
        </p:nvSpPr>
        <p:spPr>
          <a:xfrm>
            <a:off x="8610600" y="6356350"/>
            <a:ext cx="2743200" cy="365125"/>
          </a:xfrm>
          <a:prstGeom prst="rect">
            <a:avLst/>
          </a:prstGeom>
        </p:spPr>
        <p:txBody>
          <a:bodyPr/>
          <a:lstStyle/>
          <a:p>
            <a:fld id="{58C9BF81-C83D-42AC-BA3A-6B7D8ABF6CAB}" type="slidenum">
              <a:rPr lang="el-GR" smtClean="0"/>
              <a:t>‹#›</a:t>
            </a:fld>
            <a:endParaRPr lang="el-GR"/>
          </a:p>
        </p:txBody>
      </p:sp>
    </p:spTree>
    <p:extLst>
      <p:ext uri="{BB962C8B-B14F-4D97-AF65-F5344CB8AC3E}">
        <p14:creationId xmlns:p14="http://schemas.microsoft.com/office/powerpoint/2010/main" val="556730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6CBF3-03F2-4F95-B0DE-A99886D9DF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l-GR"/>
          </a:p>
        </p:txBody>
      </p:sp>
      <p:sp>
        <p:nvSpPr>
          <p:cNvPr id="3" name="Picture Placeholder 2">
            <a:extLst>
              <a:ext uri="{FF2B5EF4-FFF2-40B4-BE49-F238E27FC236}">
                <a16:creationId xmlns:a16="http://schemas.microsoft.com/office/drawing/2014/main" id="{0653752B-BF4D-88F1-0639-90D9C38DAC2B}"/>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a:extLst>
              <a:ext uri="{FF2B5EF4-FFF2-40B4-BE49-F238E27FC236}">
                <a16:creationId xmlns:a16="http://schemas.microsoft.com/office/drawing/2014/main" id="{77C58178-25F0-176E-9DC4-292487B1366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597A85-FC9A-38E9-828B-A19C40AF70E6}"/>
              </a:ext>
            </a:extLst>
          </p:cNvPr>
          <p:cNvSpPr>
            <a:spLocks noGrp="1"/>
          </p:cNvSpPr>
          <p:nvPr>
            <p:ph type="dt" sz="half" idx="10"/>
          </p:nvPr>
        </p:nvSpPr>
        <p:spPr>
          <a:xfrm>
            <a:off x="838200" y="6356350"/>
            <a:ext cx="2743200" cy="365125"/>
          </a:xfrm>
          <a:prstGeom prst="rect">
            <a:avLst/>
          </a:prstGeom>
        </p:spPr>
        <p:txBody>
          <a:bodyPr/>
          <a:lstStyle/>
          <a:p>
            <a:fld id="{94DE1BFD-7CFB-4727-8CAF-9D32D3510334}" type="datetime1">
              <a:rPr lang="el-GR" smtClean="0"/>
              <a:t>29/3/2025</a:t>
            </a:fld>
            <a:endParaRPr lang="el-GR"/>
          </a:p>
        </p:txBody>
      </p:sp>
      <p:sp>
        <p:nvSpPr>
          <p:cNvPr id="6" name="Footer Placeholder 5">
            <a:extLst>
              <a:ext uri="{FF2B5EF4-FFF2-40B4-BE49-F238E27FC236}">
                <a16:creationId xmlns:a16="http://schemas.microsoft.com/office/drawing/2014/main" id="{49703DE1-45EB-DAB0-EE5F-F6F8DEA5BC06}"/>
              </a:ext>
            </a:extLst>
          </p:cNvPr>
          <p:cNvSpPr>
            <a:spLocks noGrp="1"/>
          </p:cNvSpPr>
          <p:nvPr>
            <p:ph type="ftr" sz="quarter" idx="11"/>
          </p:nvPr>
        </p:nvSpPr>
        <p:spPr>
          <a:xfrm>
            <a:off x="4038600" y="6356350"/>
            <a:ext cx="4114800" cy="365125"/>
          </a:xfrm>
          <a:prstGeom prst="rect">
            <a:avLst/>
          </a:prstGeom>
        </p:spPr>
        <p:txBody>
          <a:bodyPr/>
          <a:lstStyle/>
          <a:p>
            <a:endParaRPr lang="el-GR"/>
          </a:p>
        </p:txBody>
      </p:sp>
      <p:sp>
        <p:nvSpPr>
          <p:cNvPr id="7" name="Slide Number Placeholder 6">
            <a:extLst>
              <a:ext uri="{FF2B5EF4-FFF2-40B4-BE49-F238E27FC236}">
                <a16:creationId xmlns:a16="http://schemas.microsoft.com/office/drawing/2014/main" id="{EBEB00DE-1838-DB6D-945F-3937A12E673C}"/>
              </a:ext>
            </a:extLst>
          </p:cNvPr>
          <p:cNvSpPr>
            <a:spLocks noGrp="1"/>
          </p:cNvSpPr>
          <p:nvPr>
            <p:ph type="sldNum" sz="quarter" idx="12"/>
          </p:nvPr>
        </p:nvSpPr>
        <p:spPr>
          <a:xfrm>
            <a:off x="8610600" y="6356350"/>
            <a:ext cx="2743200" cy="365125"/>
          </a:xfrm>
          <a:prstGeom prst="rect">
            <a:avLst/>
          </a:prstGeom>
        </p:spPr>
        <p:txBody>
          <a:bodyPr/>
          <a:lstStyle/>
          <a:p>
            <a:fld id="{58C9BF81-C83D-42AC-BA3A-6B7D8ABF6CAB}" type="slidenum">
              <a:rPr lang="el-GR" smtClean="0"/>
              <a:t>‹#›</a:t>
            </a:fld>
            <a:endParaRPr lang="el-GR"/>
          </a:p>
        </p:txBody>
      </p:sp>
    </p:spTree>
    <p:extLst>
      <p:ext uri="{BB962C8B-B14F-4D97-AF65-F5344CB8AC3E}">
        <p14:creationId xmlns:p14="http://schemas.microsoft.com/office/powerpoint/2010/main" val="271524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5CE988-D424-23B5-B794-2B40D3FBEC31}"/>
              </a:ext>
            </a:extLst>
          </p:cNvPr>
          <p:cNvSpPr>
            <a:spLocks noGrp="1"/>
          </p:cNvSpPr>
          <p:nvPr>
            <p:ph type="title"/>
          </p:nvPr>
        </p:nvSpPr>
        <p:spPr>
          <a:xfrm>
            <a:off x="838200" y="7937"/>
            <a:ext cx="10515600" cy="1325563"/>
          </a:xfrm>
          <a:prstGeom prst="rect">
            <a:avLst/>
          </a:prstGeom>
        </p:spPr>
        <p:txBody>
          <a:bodyPr vert="horz" lIns="91440" tIns="45720" rIns="91440" bIns="45720" rtlCol="0" anchor="ctr">
            <a:normAutofit/>
          </a:bodyPr>
          <a:lstStyle/>
          <a:p>
            <a:r>
              <a:rPr lang="en-US" dirty="0"/>
              <a:t>Click to edit Master title style</a:t>
            </a:r>
            <a:endParaRPr lang="el-GR" dirty="0"/>
          </a:p>
        </p:txBody>
      </p:sp>
      <p:pic>
        <p:nvPicPr>
          <p:cNvPr id="7" name="Picture 6" descr="A red circle with a person's face&#10;&#10;Description automatically generated">
            <a:extLst>
              <a:ext uri="{FF2B5EF4-FFF2-40B4-BE49-F238E27FC236}">
                <a16:creationId xmlns:a16="http://schemas.microsoft.com/office/drawing/2014/main" id="{F30D8176-6EFB-9C2A-3E95-B3FF177B078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356417" y="369935"/>
            <a:ext cx="963565" cy="963565"/>
          </a:xfrm>
          <a:prstGeom prst="rect">
            <a:avLst/>
          </a:prstGeom>
        </p:spPr>
      </p:pic>
    </p:spTree>
    <p:extLst>
      <p:ext uri="{BB962C8B-B14F-4D97-AF65-F5344CB8AC3E}">
        <p14:creationId xmlns:p14="http://schemas.microsoft.com/office/powerpoint/2010/main" val="278480380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E190DC-D457-E441-3778-38E274330D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a:extLst>
              <a:ext uri="{FF2B5EF4-FFF2-40B4-BE49-F238E27FC236}">
                <a16:creationId xmlns:a16="http://schemas.microsoft.com/office/drawing/2014/main" id="{AF200EBE-74FD-853F-411D-54661D7FB6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l-GR" dirty="0"/>
          </a:p>
        </p:txBody>
      </p:sp>
      <p:sp>
        <p:nvSpPr>
          <p:cNvPr id="4" name="Date Placeholder 3">
            <a:extLst>
              <a:ext uri="{FF2B5EF4-FFF2-40B4-BE49-F238E27FC236}">
                <a16:creationId xmlns:a16="http://schemas.microsoft.com/office/drawing/2014/main" id="{FACAC69C-6409-238F-D724-51CAB8CE01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pPr algn="r"/>
            <a:fld id="{3734DEB7-491A-4436-B5EC-6AA049B03C18}" type="datetime1">
              <a:rPr lang="el-GR" smtClean="0"/>
              <a:t>29/3/2025</a:t>
            </a:fld>
            <a:endParaRPr lang="en-US" dirty="0"/>
          </a:p>
        </p:txBody>
      </p:sp>
      <p:sp>
        <p:nvSpPr>
          <p:cNvPr id="5" name="Footer Placeholder 4">
            <a:extLst>
              <a:ext uri="{FF2B5EF4-FFF2-40B4-BE49-F238E27FC236}">
                <a16:creationId xmlns:a16="http://schemas.microsoft.com/office/drawing/2014/main" id="{9BA6E0AF-EE3F-B73C-3E27-B48ABF8BA1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7E16B71E-367E-9ECA-F17C-2D465CF3BC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13468280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0.png"/><Relationship Id="rId7" Type="http://schemas.openxmlformats.org/officeDocument/2006/relationships/image" Target="../media/image24.png"/><Relationship Id="rId12" Type="http://schemas.microsoft.com/office/2007/relationships/hdphoto" Target="../media/hdphoto3.wdp"/><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6.png"/><Relationship Id="rId5" Type="http://schemas.openxmlformats.org/officeDocument/2006/relationships/image" Target="../media/image22.png"/><Relationship Id="rId10" Type="http://schemas.microsoft.com/office/2007/relationships/hdphoto" Target="../media/hdphoto2.wdp"/><Relationship Id="rId4" Type="http://schemas.openxmlformats.org/officeDocument/2006/relationships/image" Target="../media/image21.pn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29.sv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43.png"/><Relationship Id="rId4" Type="http://schemas.openxmlformats.org/officeDocument/2006/relationships/image" Target="../media/image31.sv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32.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48.png"/><Relationship Id="rId7"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50.png"/><Relationship Id="rId10" Type="http://schemas.openxmlformats.org/officeDocument/2006/relationships/customXml" Target="../ink/ink3.xml"/><Relationship Id="rId4" Type="http://schemas.openxmlformats.org/officeDocument/2006/relationships/image" Target="../media/image49.png"/><Relationship Id="rId9" Type="http://schemas.openxmlformats.org/officeDocument/2006/relationships/image" Target="../media/image56.png"/></Relationships>
</file>

<file path=ppt/slides/_rels/slide33.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51.png"/><Relationship Id="rId7"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customXml" Target="../ink/ink4.xml"/><Relationship Id="rId11" Type="http://schemas.openxmlformats.org/officeDocument/2006/relationships/image" Target="../media/image62.png"/><Relationship Id="rId5" Type="http://schemas.openxmlformats.org/officeDocument/2006/relationships/image" Target="../media/image53.png"/><Relationship Id="rId10" Type="http://schemas.openxmlformats.org/officeDocument/2006/relationships/customXml" Target="../ink/ink6.xml"/><Relationship Id="rId4" Type="http://schemas.openxmlformats.org/officeDocument/2006/relationships/image" Target="../media/image52.png"/><Relationship Id="rId9" Type="http://schemas.openxmlformats.org/officeDocument/2006/relationships/image" Target="../media/image6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webp"/><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image" Target="../media/image250.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5.svg"/></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BEB5D7C-842F-2175-C358-4CD3E3ADC466}"/>
              </a:ext>
            </a:extLst>
          </p:cNvPr>
          <p:cNvSpPr>
            <a:spLocks noGrp="1"/>
          </p:cNvSpPr>
          <p:nvPr>
            <p:ph type="ctrTitle"/>
          </p:nvPr>
        </p:nvSpPr>
        <p:spPr>
          <a:xfrm>
            <a:off x="1523995" y="529979"/>
            <a:ext cx="9144000" cy="963565"/>
          </a:xfrm>
        </p:spPr>
        <p:txBody>
          <a:bodyPr>
            <a:noAutofit/>
          </a:bodyPr>
          <a:lstStyle/>
          <a:p>
            <a:r>
              <a:rPr lang="el-GR" sz="2000" dirty="0">
                <a:latin typeface="Calibri" panose="020F0502020204030204" pitchFamily="34" charset="0"/>
                <a:ea typeface="Calibri" panose="020F0502020204030204" pitchFamily="34" charset="0"/>
                <a:cs typeface="Calibri" panose="020F0502020204030204" pitchFamily="34" charset="0"/>
              </a:rPr>
              <a:t>ΑΡΙΣΤΟΤΕΛΕΙΟ ΠΑΝΕΠΙΣΤΗΜΙΟ ΘΕΣΣΑΛΟΝΙΚΗΣ</a:t>
            </a:r>
            <a:br>
              <a:rPr lang="el-GR" sz="2000" dirty="0">
                <a:latin typeface="Calibri" panose="020F0502020204030204" pitchFamily="34" charset="0"/>
                <a:ea typeface="Calibri" panose="020F0502020204030204" pitchFamily="34" charset="0"/>
                <a:cs typeface="Calibri" panose="020F0502020204030204" pitchFamily="34" charset="0"/>
              </a:rPr>
            </a:br>
            <a:br>
              <a:rPr lang="el-GR" sz="2000" dirty="0">
                <a:latin typeface="Calibri" panose="020F0502020204030204" pitchFamily="34" charset="0"/>
                <a:ea typeface="Calibri" panose="020F0502020204030204" pitchFamily="34" charset="0"/>
                <a:cs typeface="Calibri" panose="020F0502020204030204" pitchFamily="34" charset="0"/>
              </a:rPr>
            </a:br>
            <a:r>
              <a:rPr lang="el-GR" sz="2000" dirty="0">
                <a:latin typeface="Calibri" panose="020F0502020204030204" pitchFamily="34" charset="0"/>
                <a:ea typeface="Calibri" panose="020F0502020204030204" pitchFamily="34" charset="0"/>
                <a:cs typeface="Calibri" panose="020F0502020204030204" pitchFamily="34" charset="0"/>
              </a:rPr>
              <a:t>ΤΜΗΜΑ ΗΛΕΚΤΡΟΛΟΓΩΝ ΜΗΧΑΝΙΚΩΝ ΚΑΙ ΜΗΧΑΝΙΚΩΝ ΥΠΟΛΟΓΙΣΤΩΝ</a:t>
            </a:r>
          </a:p>
        </p:txBody>
      </p:sp>
      <p:sp>
        <p:nvSpPr>
          <p:cNvPr id="10" name="TextBox 9">
            <a:extLst>
              <a:ext uri="{FF2B5EF4-FFF2-40B4-BE49-F238E27FC236}">
                <a16:creationId xmlns:a16="http://schemas.microsoft.com/office/drawing/2014/main" id="{ECE9D601-E5ED-0C4E-F731-59E3D4B75E4A}"/>
              </a:ext>
            </a:extLst>
          </p:cNvPr>
          <p:cNvSpPr txBox="1"/>
          <p:nvPr/>
        </p:nvSpPr>
        <p:spPr>
          <a:xfrm>
            <a:off x="1602650" y="2475728"/>
            <a:ext cx="8986683" cy="1569660"/>
          </a:xfrm>
          <a:prstGeom prst="rect">
            <a:avLst/>
          </a:prstGeom>
          <a:noFill/>
        </p:spPr>
        <p:txBody>
          <a:bodyPr wrap="square" rtlCol="0">
            <a:spAutoFit/>
          </a:bodyPr>
          <a:lstStyle/>
          <a:p>
            <a:pPr algn="ctr"/>
            <a:r>
              <a:rPr lang="el-GR" sz="3200" dirty="0">
                <a:latin typeface="Calibri" panose="020F0502020204030204" pitchFamily="34" charset="0"/>
                <a:ea typeface="Calibri" panose="020F0502020204030204" pitchFamily="34" charset="0"/>
                <a:cs typeface="Calibri" panose="020F0502020204030204" pitchFamily="34" charset="0"/>
              </a:rPr>
              <a:t>ΜΕΛΕΤΗ ΤΗΣ ΑΠΟΔΟΣΗΣ ΠΡΩΤΟΚΟΛΛΟΥ ΠΡΟΣΒΑΣΗΣ ΣΤΟ ΜΕΣΟ ΣΕ ΔΙΚΤΥΑ </a:t>
            </a:r>
          </a:p>
          <a:p>
            <a:pPr algn="ctr"/>
            <a:r>
              <a:rPr lang="en-US" sz="3200" dirty="0">
                <a:latin typeface="Calibri" panose="020F0502020204030204" pitchFamily="34" charset="0"/>
                <a:ea typeface="Calibri" panose="020F0502020204030204" pitchFamily="34" charset="0"/>
                <a:cs typeface="Calibri" panose="020F0502020204030204" pitchFamily="34" charset="0"/>
              </a:rPr>
              <a:t>LORAWAN</a:t>
            </a:r>
            <a:endParaRPr lang="el-GR" sz="3200" dirty="0">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70E3442C-ADEB-2E16-B07F-E3E04929C656}"/>
              </a:ext>
            </a:extLst>
          </p:cNvPr>
          <p:cNvSpPr txBox="1"/>
          <p:nvPr/>
        </p:nvSpPr>
        <p:spPr>
          <a:xfrm>
            <a:off x="3442574" y="4573695"/>
            <a:ext cx="5306837" cy="1754326"/>
          </a:xfrm>
          <a:prstGeom prst="rect">
            <a:avLst/>
          </a:prstGeom>
          <a:noFill/>
        </p:spPr>
        <p:txBody>
          <a:bodyPr wrap="none" rtlCol="0">
            <a:spAutoFit/>
          </a:bodyPr>
          <a:lstStyle/>
          <a:p>
            <a:pPr algn="ctr"/>
            <a:r>
              <a:rPr lang="el-GR" dirty="0">
                <a:latin typeface="Calibri" panose="020F0502020204030204" pitchFamily="34" charset="0"/>
                <a:ea typeface="Calibri" panose="020F0502020204030204" pitchFamily="34" charset="0"/>
                <a:cs typeface="Calibri" panose="020F0502020204030204" pitchFamily="34" charset="0"/>
              </a:rPr>
              <a:t>Σιταρίδης Παναγιώτης | 10249</a:t>
            </a:r>
          </a:p>
          <a:p>
            <a:pPr algn="ctr"/>
            <a:endParaRPr lang="el-GR" dirty="0">
              <a:latin typeface="Calibri" panose="020F0502020204030204" pitchFamily="34" charset="0"/>
              <a:ea typeface="Calibri" panose="020F0502020204030204" pitchFamily="34" charset="0"/>
              <a:cs typeface="Calibri" panose="020F0502020204030204" pitchFamily="34" charset="0"/>
            </a:endParaRPr>
          </a:p>
          <a:p>
            <a:pPr algn="ctr"/>
            <a:r>
              <a:rPr lang="el-GR" dirty="0">
                <a:latin typeface="Calibri" panose="020F0502020204030204" pitchFamily="34" charset="0"/>
                <a:ea typeface="Calibri" panose="020F0502020204030204" pitchFamily="34" charset="0"/>
                <a:cs typeface="Calibri" panose="020F0502020204030204" pitchFamily="34" charset="0"/>
              </a:rPr>
              <a:t>Υπό την επίβλεψη του Καθηγητή Πέτρου Νικοπολιτίδη</a:t>
            </a:r>
          </a:p>
          <a:p>
            <a:pPr algn="ctr"/>
            <a:endParaRPr lang="el-GR" dirty="0">
              <a:latin typeface="Calibri" panose="020F0502020204030204" pitchFamily="34" charset="0"/>
              <a:ea typeface="Calibri" panose="020F0502020204030204" pitchFamily="34" charset="0"/>
              <a:cs typeface="Calibri" panose="020F0502020204030204" pitchFamily="34" charset="0"/>
            </a:endParaRPr>
          </a:p>
          <a:p>
            <a:pPr algn="ctr"/>
            <a:endParaRPr lang="el-GR" dirty="0">
              <a:latin typeface="Calibri" panose="020F0502020204030204" pitchFamily="34" charset="0"/>
              <a:ea typeface="Calibri" panose="020F0502020204030204" pitchFamily="34" charset="0"/>
              <a:cs typeface="Calibri" panose="020F0502020204030204" pitchFamily="34" charset="0"/>
            </a:endParaRPr>
          </a:p>
          <a:p>
            <a:pPr algn="ctr"/>
            <a:r>
              <a:rPr lang="el-GR" dirty="0">
                <a:latin typeface="Calibri" panose="020F0502020204030204" pitchFamily="34" charset="0"/>
                <a:ea typeface="Calibri" panose="020F0502020204030204" pitchFamily="34" charset="0"/>
                <a:cs typeface="Calibri" panose="020F0502020204030204" pitchFamily="34" charset="0"/>
              </a:rPr>
              <a:t>Θεσσαλονίκη, 2024</a:t>
            </a:r>
          </a:p>
        </p:txBody>
      </p:sp>
    </p:spTree>
    <p:extLst>
      <p:ext uri="{BB962C8B-B14F-4D97-AF65-F5344CB8AC3E}">
        <p14:creationId xmlns:p14="http://schemas.microsoft.com/office/powerpoint/2010/main" val="808841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15890-B361-5029-78B1-D6BFC9537D7E}"/>
              </a:ext>
            </a:extLst>
          </p:cNvPr>
          <p:cNvSpPr>
            <a:spLocks noGrp="1"/>
          </p:cNvSpPr>
          <p:nvPr>
            <p:ph type="title"/>
          </p:nvPr>
        </p:nvSpPr>
        <p:spPr>
          <a:xfrm>
            <a:off x="838199" y="299595"/>
            <a:ext cx="10515600" cy="1325563"/>
          </a:xfrm>
        </p:spPr>
        <p:txBody>
          <a:bodyPr/>
          <a:lstStyle/>
          <a:p>
            <a:r>
              <a:rPr lang="el-GR" dirty="0">
                <a:latin typeface="Calibri" panose="020F0502020204030204" pitchFamily="34" charset="0"/>
                <a:ea typeface="Calibri" panose="020F0502020204030204" pitchFamily="34" charset="0"/>
                <a:cs typeface="Calibri" panose="020F0502020204030204" pitchFamily="34" charset="0"/>
              </a:rPr>
              <a:t>Τοπολογία</a:t>
            </a:r>
          </a:p>
        </p:txBody>
      </p:sp>
      <p:pic>
        <p:nvPicPr>
          <p:cNvPr id="4" name="Picture 3" descr="A screenshot of a computer&#10;&#10;Description automatically generated">
            <a:extLst>
              <a:ext uri="{FF2B5EF4-FFF2-40B4-BE49-F238E27FC236}">
                <a16:creationId xmlns:a16="http://schemas.microsoft.com/office/drawing/2014/main" id="{E89351F4-151E-8E82-5A94-CA69D5BE4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6360" y="1443069"/>
            <a:ext cx="7859279" cy="4952499"/>
          </a:xfrm>
          <a:prstGeom prst="rect">
            <a:avLst/>
          </a:prstGeom>
        </p:spPr>
      </p:pic>
      <p:sp>
        <p:nvSpPr>
          <p:cNvPr id="7" name="Slide Number Placeholder 6">
            <a:extLst>
              <a:ext uri="{FF2B5EF4-FFF2-40B4-BE49-F238E27FC236}">
                <a16:creationId xmlns:a16="http://schemas.microsoft.com/office/drawing/2014/main" id="{A84BE7E1-0406-BD0E-2045-9A394F5443C2}"/>
              </a:ext>
            </a:extLst>
          </p:cNvPr>
          <p:cNvSpPr>
            <a:spLocks noGrp="1"/>
          </p:cNvSpPr>
          <p:nvPr>
            <p:ph type="sldNum" sz="quarter" idx="12"/>
          </p:nvPr>
        </p:nvSpPr>
        <p:spPr/>
        <p:txBody>
          <a:bodyPr/>
          <a:lstStyle/>
          <a:p>
            <a:fld id="{58C9BF81-C83D-42AC-BA3A-6B7D8ABF6CAB}" type="slidenum">
              <a:rPr lang="el-GR" smtClean="0"/>
              <a:t>10</a:t>
            </a:fld>
            <a:endParaRPr lang="el-GR"/>
          </a:p>
        </p:txBody>
      </p:sp>
      <p:sp>
        <p:nvSpPr>
          <p:cNvPr id="3" name="Rectangle: Rounded Corners 2">
            <a:extLst>
              <a:ext uri="{FF2B5EF4-FFF2-40B4-BE49-F238E27FC236}">
                <a16:creationId xmlns:a16="http://schemas.microsoft.com/office/drawing/2014/main" id="{0010E396-B3A1-8435-AF0E-F5362600E53D}"/>
              </a:ext>
            </a:extLst>
          </p:cNvPr>
          <p:cNvSpPr/>
          <p:nvPr/>
        </p:nvSpPr>
        <p:spPr>
          <a:xfrm>
            <a:off x="4255404" y="2327450"/>
            <a:ext cx="3266830" cy="2572354"/>
          </a:xfrm>
          <a:prstGeom prst="roundRect">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Rectangle: Rounded Corners 4">
            <a:extLst>
              <a:ext uri="{FF2B5EF4-FFF2-40B4-BE49-F238E27FC236}">
                <a16:creationId xmlns:a16="http://schemas.microsoft.com/office/drawing/2014/main" id="{8E4E1B1A-AB25-19B2-1C92-D56C5CB63EA8}"/>
              </a:ext>
            </a:extLst>
          </p:cNvPr>
          <p:cNvSpPr/>
          <p:nvPr/>
        </p:nvSpPr>
        <p:spPr>
          <a:xfrm>
            <a:off x="4699904" y="5043111"/>
            <a:ext cx="761096" cy="403050"/>
          </a:xfrm>
          <a:prstGeom prst="roundRect">
            <a:avLst/>
          </a:prstGeom>
          <a:noFill/>
          <a:ln w="3810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288316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15890-B361-5029-78B1-D6BFC9537D7E}"/>
              </a:ext>
            </a:extLst>
          </p:cNvPr>
          <p:cNvSpPr>
            <a:spLocks noGrp="1"/>
          </p:cNvSpPr>
          <p:nvPr>
            <p:ph type="title"/>
          </p:nvPr>
        </p:nvSpPr>
        <p:spPr>
          <a:xfrm>
            <a:off x="838199" y="299595"/>
            <a:ext cx="10515600" cy="1325563"/>
          </a:xfrm>
        </p:spPr>
        <p:txBody>
          <a:bodyPr/>
          <a:lstStyle/>
          <a:p>
            <a:r>
              <a:rPr lang="el-GR" dirty="0">
                <a:latin typeface="Calibri" panose="020F0502020204030204" pitchFamily="34" charset="0"/>
                <a:ea typeface="Calibri" panose="020F0502020204030204" pitchFamily="34" charset="0"/>
                <a:cs typeface="Calibri" panose="020F0502020204030204" pitchFamily="34" charset="0"/>
              </a:rPr>
              <a:t>Τοπολογία</a:t>
            </a:r>
          </a:p>
        </p:txBody>
      </p:sp>
      <p:pic>
        <p:nvPicPr>
          <p:cNvPr id="4" name="Picture 3" descr="A screenshot of a computer&#10;&#10;Description automatically generated">
            <a:extLst>
              <a:ext uri="{FF2B5EF4-FFF2-40B4-BE49-F238E27FC236}">
                <a16:creationId xmlns:a16="http://schemas.microsoft.com/office/drawing/2014/main" id="{E89351F4-151E-8E82-5A94-CA69D5BE4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6360" y="1443069"/>
            <a:ext cx="7859279" cy="4952499"/>
          </a:xfrm>
          <a:prstGeom prst="rect">
            <a:avLst/>
          </a:prstGeom>
        </p:spPr>
      </p:pic>
      <p:sp>
        <p:nvSpPr>
          <p:cNvPr id="7" name="Slide Number Placeholder 6">
            <a:extLst>
              <a:ext uri="{FF2B5EF4-FFF2-40B4-BE49-F238E27FC236}">
                <a16:creationId xmlns:a16="http://schemas.microsoft.com/office/drawing/2014/main" id="{A84BE7E1-0406-BD0E-2045-9A394F5443C2}"/>
              </a:ext>
            </a:extLst>
          </p:cNvPr>
          <p:cNvSpPr>
            <a:spLocks noGrp="1"/>
          </p:cNvSpPr>
          <p:nvPr>
            <p:ph type="sldNum" sz="quarter" idx="12"/>
          </p:nvPr>
        </p:nvSpPr>
        <p:spPr/>
        <p:txBody>
          <a:bodyPr/>
          <a:lstStyle/>
          <a:p>
            <a:fld id="{58C9BF81-C83D-42AC-BA3A-6B7D8ABF6CAB}" type="slidenum">
              <a:rPr lang="el-GR" smtClean="0"/>
              <a:t>11</a:t>
            </a:fld>
            <a:endParaRPr lang="el-GR"/>
          </a:p>
        </p:txBody>
      </p:sp>
      <p:pic>
        <p:nvPicPr>
          <p:cNvPr id="19" name="Picture 18">
            <a:extLst>
              <a:ext uri="{FF2B5EF4-FFF2-40B4-BE49-F238E27FC236}">
                <a16:creationId xmlns:a16="http://schemas.microsoft.com/office/drawing/2014/main" id="{D73735EF-B881-5628-9EB0-FF0F646142F7}"/>
              </a:ext>
            </a:extLst>
          </p:cNvPr>
          <p:cNvPicPr>
            <a:picLocks noChangeAspect="1"/>
          </p:cNvPicPr>
          <p:nvPr/>
        </p:nvPicPr>
        <p:blipFill>
          <a:blip r:embed="rId4"/>
          <a:stretch>
            <a:fillRect/>
          </a:stretch>
        </p:blipFill>
        <p:spPr>
          <a:xfrm>
            <a:off x="3774796" y="4903050"/>
            <a:ext cx="594271" cy="594271"/>
          </a:xfrm>
          <a:prstGeom prst="rect">
            <a:avLst/>
          </a:prstGeom>
        </p:spPr>
      </p:pic>
      <p:sp>
        <p:nvSpPr>
          <p:cNvPr id="25" name="Rectangle: Rounded Corners 24">
            <a:extLst>
              <a:ext uri="{FF2B5EF4-FFF2-40B4-BE49-F238E27FC236}">
                <a16:creationId xmlns:a16="http://schemas.microsoft.com/office/drawing/2014/main" id="{529479C3-9A15-5473-3350-3819B469FD45}"/>
              </a:ext>
            </a:extLst>
          </p:cNvPr>
          <p:cNvSpPr/>
          <p:nvPr/>
        </p:nvSpPr>
        <p:spPr>
          <a:xfrm>
            <a:off x="4699904" y="5043111"/>
            <a:ext cx="761096" cy="40305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6" name="Rectangle: Rounded Corners 25">
            <a:extLst>
              <a:ext uri="{FF2B5EF4-FFF2-40B4-BE49-F238E27FC236}">
                <a16:creationId xmlns:a16="http://schemas.microsoft.com/office/drawing/2014/main" id="{472C3B54-E521-1648-8826-53E9DE11023C}"/>
              </a:ext>
            </a:extLst>
          </p:cNvPr>
          <p:cNvSpPr/>
          <p:nvPr/>
        </p:nvSpPr>
        <p:spPr>
          <a:xfrm>
            <a:off x="2849688" y="5043111"/>
            <a:ext cx="594272" cy="40305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2258897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15890-B361-5029-78B1-D6BFC9537D7E}"/>
              </a:ext>
            </a:extLst>
          </p:cNvPr>
          <p:cNvSpPr>
            <a:spLocks noGrp="1"/>
          </p:cNvSpPr>
          <p:nvPr>
            <p:ph type="title"/>
          </p:nvPr>
        </p:nvSpPr>
        <p:spPr>
          <a:xfrm>
            <a:off x="838199" y="299595"/>
            <a:ext cx="10515600" cy="1325563"/>
          </a:xfrm>
        </p:spPr>
        <p:txBody>
          <a:bodyPr/>
          <a:lstStyle/>
          <a:p>
            <a:r>
              <a:rPr lang="el-GR" dirty="0">
                <a:latin typeface="Calibri" panose="020F0502020204030204" pitchFamily="34" charset="0"/>
                <a:ea typeface="Calibri" panose="020F0502020204030204" pitchFamily="34" charset="0"/>
                <a:cs typeface="Calibri" panose="020F0502020204030204" pitchFamily="34" charset="0"/>
              </a:rPr>
              <a:t>Τοπολογία</a:t>
            </a:r>
          </a:p>
        </p:txBody>
      </p:sp>
      <p:pic>
        <p:nvPicPr>
          <p:cNvPr id="4" name="Picture 3" descr="A screenshot of a computer&#10;&#10;Description automatically generated">
            <a:extLst>
              <a:ext uri="{FF2B5EF4-FFF2-40B4-BE49-F238E27FC236}">
                <a16:creationId xmlns:a16="http://schemas.microsoft.com/office/drawing/2014/main" id="{E89351F4-151E-8E82-5A94-CA69D5BE4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6360" y="1443069"/>
            <a:ext cx="7859279" cy="4952499"/>
          </a:xfrm>
          <a:prstGeom prst="rect">
            <a:avLst/>
          </a:prstGeom>
        </p:spPr>
      </p:pic>
      <p:sp>
        <p:nvSpPr>
          <p:cNvPr id="7" name="Slide Number Placeholder 6">
            <a:extLst>
              <a:ext uri="{FF2B5EF4-FFF2-40B4-BE49-F238E27FC236}">
                <a16:creationId xmlns:a16="http://schemas.microsoft.com/office/drawing/2014/main" id="{A84BE7E1-0406-BD0E-2045-9A394F5443C2}"/>
              </a:ext>
            </a:extLst>
          </p:cNvPr>
          <p:cNvSpPr>
            <a:spLocks noGrp="1"/>
          </p:cNvSpPr>
          <p:nvPr>
            <p:ph type="sldNum" sz="quarter" idx="12"/>
          </p:nvPr>
        </p:nvSpPr>
        <p:spPr/>
        <p:txBody>
          <a:bodyPr/>
          <a:lstStyle/>
          <a:p>
            <a:fld id="{58C9BF81-C83D-42AC-BA3A-6B7D8ABF6CAB}" type="slidenum">
              <a:rPr lang="el-GR" smtClean="0"/>
              <a:t>12</a:t>
            </a:fld>
            <a:endParaRPr lang="el-GR"/>
          </a:p>
        </p:txBody>
      </p:sp>
      <p:pic>
        <p:nvPicPr>
          <p:cNvPr id="6" name="Picture 5">
            <a:extLst>
              <a:ext uri="{FF2B5EF4-FFF2-40B4-BE49-F238E27FC236}">
                <a16:creationId xmlns:a16="http://schemas.microsoft.com/office/drawing/2014/main" id="{2E29C734-62F5-516D-2E64-493F18ECA078}"/>
              </a:ext>
            </a:extLst>
          </p:cNvPr>
          <p:cNvPicPr>
            <a:picLocks noChangeAspect="1"/>
          </p:cNvPicPr>
          <p:nvPr/>
        </p:nvPicPr>
        <p:blipFill>
          <a:blip r:embed="rId4"/>
          <a:stretch>
            <a:fillRect/>
          </a:stretch>
        </p:blipFill>
        <p:spPr>
          <a:xfrm>
            <a:off x="3823684" y="4914900"/>
            <a:ext cx="609685" cy="609685"/>
          </a:xfrm>
          <a:prstGeom prst="rect">
            <a:avLst/>
          </a:prstGeom>
        </p:spPr>
      </p:pic>
      <p:cxnSp>
        <p:nvCxnSpPr>
          <p:cNvPr id="16" name="Straight Arrow Connector 15">
            <a:extLst>
              <a:ext uri="{FF2B5EF4-FFF2-40B4-BE49-F238E27FC236}">
                <a16:creationId xmlns:a16="http://schemas.microsoft.com/office/drawing/2014/main" id="{E581B18E-0F12-74D1-93A3-FAFF7FEFC0E1}"/>
              </a:ext>
            </a:extLst>
          </p:cNvPr>
          <p:cNvCxnSpPr>
            <a:cxnSpLocks/>
          </p:cNvCxnSpPr>
          <p:nvPr/>
        </p:nvCxnSpPr>
        <p:spPr>
          <a:xfrm flipV="1">
            <a:off x="3568700" y="4362450"/>
            <a:ext cx="1295400" cy="680661"/>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C9E0FE94-DF0F-399D-A0B9-8C72A4CB5B0D}"/>
              </a:ext>
            </a:extLst>
          </p:cNvPr>
          <p:cNvCxnSpPr>
            <a:cxnSpLocks/>
          </p:cNvCxnSpPr>
          <p:nvPr/>
        </p:nvCxnSpPr>
        <p:spPr>
          <a:xfrm>
            <a:off x="5062930" y="4476750"/>
            <a:ext cx="0" cy="438150"/>
          </a:xfrm>
          <a:prstGeom prst="straightConnector1">
            <a:avLst/>
          </a:prstGeom>
          <a:ln w="3810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25" name="Rectangle: Rounded Corners 24">
            <a:extLst>
              <a:ext uri="{FF2B5EF4-FFF2-40B4-BE49-F238E27FC236}">
                <a16:creationId xmlns:a16="http://schemas.microsoft.com/office/drawing/2014/main" id="{D2CB39E2-EBF9-D286-BDD1-476EB01A5FFC}"/>
              </a:ext>
            </a:extLst>
          </p:cNvPr>
          <p:cNvSpPr/>
          <p:nvPr/>
        </p:nvSpPr>
        <p:spPr>
          <a:xfrm>
            <a:off x="2849688" y="5043111"/>
            <a:ext cx="594272" cy="403050"/>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6" name="Rectangle: Rounded Corners 25">
            <a:extLst>
              <a:ext uri="{FF2B5EF4-FFF2-40B4-BE49-F238E27FC236}">
                <a16:creationId xmlns:a16="http://schemas.microsoft.com/office/drawing/2014/main" id="{2B29F2C5-DA3D-6332-EA3A-DD42A3707CF0}"/>
              </a:ext>
            </a:extLst>
          </p:cNvPr>
          <p:cNvSpPr/>
          <p:nvPr/>
        </p:nvSpPr>
        <p:spPr>
          <a:xfrm>
            <a:off x="4699904" y="5043111"/>
            <a:ext cx="761096" cy="403050"/>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2600861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15890-B361-5029-78B1-D6BFC9537D7E}"/>
              </a:ext>
            </a:extLst>
          </p:cNvPr>
          <p:cNvSpPr>
            <a:spLocks noGrp="1"/>
          </p:cNvSpPr>
          <p:nvPr>
            <p:ph type="title"/>
          </p:nvPr>
        </p:nvSpPr>
        <p:spPr>
          <a:xfrm>
            <a:off x="838199" y="299595"/>
            <a:ext cx="10515600" cy="1325563"/>
          </a:xfrm>
        </p:spPr>
        <p:txBody>
          <a:bodyPr/>
          <a:lstStyle/>
          <a:p>
            <a:r>
              <a:rPr lang="el-GR" dirty="0">
                <a:latin typeface="Calibri" panose="020F0502020204030204" pitchFamily="34" charset="0"/>
                <a:ea typeface="Calibri" panose="020F0502020204030204" pitchFamily="34" charset="0"/>
                <a:cs typeface="Calibri" panose="020F0502020204030204" pitchFamily="34" charset="0"/>
              </a:rPr>
              <a:t>Τοπολογία</a:t>
            </a:r>
          </a:p>
        </p:txBody>
      </p:sp>
      <p:pic>
        <p:nvPicPr>
          <p:cNvPr id="4" name="Picture 3" descr="A screenshot of a computer&#10;&#10;Description automatically generated">
            <a:extLst>
              <a:ext uri="{FF2B5EF4-FFF2-40B4-BE49-F238E27FC236}">
                <a16:creationId xmlns:a16="http://schemas.microsoft.com/office/drawing/2014/main" id="{E89351F4-151E-8E82-5A94-CA69D5BE4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6360" y="1443069"/>
            <a:ext cx="7859279" cy="4952499"/>
          </a:xfrm>
          <a:prstGeom prst="rect">
            <a:avLst/>
          </a:prstGeom>
        </p:spPr>
      </p:pic>
      <p:sp>
        <p:nvSpPr>
          <p:cNvPr id="7" name="Slide Number Placeholder 6">
            <a:extLst>
              <a:ext uri="{FF2B5EF4-FFF2-40B4-BE49-F238E27FC236}">
                <a16:creationId xmlns:a16="http://schemas.microsoft.com/office/drawing/2014/main" id="{A84BE7E1-0406-BD0E-2045-9A394F5443C2}"/>
              </a:ext>
            </a:extLst>
          </p:cNvPr>
          <p:cNvSpPr>
            <a:spLocks noGrp="1"/>
          </p:cNvSpPr>
          <p:nvPr>
            <p:ph type="sldNum" sz="quarter" idx="12"/>
          </p:nvPr>
        </p:nvSpPr>
        <p:spPr/>
        <p:txBody>
          <a:bodyPr/>
          <a:lstStyle/>
          <a:p>
            <a:fld id="{58C9BF81-C83D-42AC-BA3A-6B7D8ABF6CAB}" type="slidenum">
              <a:rPr lang="el-GR" smtClean="0"/>
              <a:t>13</a:t>
            </a:fld>
            <a:endParaRPr lang="el-GR"/>
          </a:p>
        </p:txBody>
      </p:sp>
      <p:sp>
        <p:nvSpPr>
          <p:cNvPr id="3" name="Rectangle: Rounded Corners 2">
            <a:extLst>
              <a:ext uri="{FF2B5EF4-FFF2-40B4-BE49-F238E27FC236}">
                <a16:creationId xmlns:a16="http://schemas.microsoft.com/office/drawing/2014/main" id="{0010E396-B3A1-8435-AF0E-F5362600E53D}"/>
              </a:ext>
            </a:extLst>
          </p:cNvPr>
          <p:cNvSpPr/>
          <p:nvPr/>
        </p:nvSpPr>
        <p:spPr>
          <a:xfrm>
            <a:off x="7843993" y="2340390"/>
            <a:ext cx="2010542" cy="2572354"/>
          </a:xfrm>
          <a:prstGeom prst="roundRect">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Rectangle: Rounded Corners 4">
            <a:extLst>
              <a:ext uri="{FF2B5EF4-FFF2-40B4-BE49-F238E27FC236}">
                <a16:creationId xmlns:a16="http://schemas.microsoft.com/office/drawing/2014/main" id="{D5F689B3-D457-DF24-A94F-977A367A0EF1}"/>
              </a:ext>
            </a:extLst>
          </p:cNvPr>
          <p:cNvSpPr/>
          <p:nvPr/>
        </p:nvSpPr>
        <p:spPr>
          <a:xfrm>
            <a:off x="2337465" y="2340390"/>
            <a:ext cx="1492663" cy="2572354"/>
          </a:xfrm>
          <a:prstGeom prst="roundRect">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dirty="0"/>
          </a:p>
        </p:txBody>
      </p:sp>
      <p:cxnSp>
        <p:nvCxnSpPr>
          <p:cNvPr id="9" name="Straight Arrow Connector 8">
            <a:extLst>
              <a:ext uri="{FF2B5EF4-FFF2-40B4-BE49-F238E27FC236}">
                <a16:creationId xmlns:a16="http://schemas.microsoft.com/office/drawing/2014/main" id="{8203C944-DD02-AE7A-B156-7C9CE6CF0A21}"/>
              </a:ext>
            </a:extLst>
          </p:cNvPr>
          <p:cNvCxnSpPr>
            <a:cxnSpLocks/>
          </p:cNvCxnSpPr>
          <p:nvPr/>
        </p:nvCxnSpPr>
        <p:spPr>
          <a:xfrm>
            <a:off x="3830128" y="2482804"/>
            <a:ext cx="4013865" cy="0"/>
          </a:xfrm>
          <a:prstGeom prst="straightConnector1">
            <a:avLst/>
          </a:prstGeom>
          <a:ln w="57150">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BE1DCC58-FC96-BEB9-0774-26C403E542B8}"/>
              </a:ext>
            </a:extLst>
          </p:cNvPr>
          <p:cNvCxnSpPr/>
          <p:nvPr/>
        </p:nvCxnSpPr>
        <p:spPr>
          <a:xfrm flipH="1">
            <a:off x="3830128" y="4744528"/>
            <a:ext cx="4013865" cy="0"/>
          </a:xfrm>
          <a:prstGeom prst="straightConnector1">
            <a:avLst/>
          </a:prstGeom>
          <a:ln w="57150">
            <a:solidFill>
              <a:schemeClr val="accent1">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5238579E-0B4E-1E9E-A9FC-48B6E9DFAD14}"/>
              </a:ext>
            </a:extLst>
          </p:cNvPr>
          <p:cNvSpPr txBox="1"/>
          <p:nvPr/>
        </p:nvSpPr>
        <p:spPr>
          <a:xfrm>
            <a:off x="6719146" y="4375196"/>
            <a:ext cx="530915" cy="369332"/>
          </a:xfrm>
          <a:prstGeom prst="rect">
            <a:avLst/>
          </a:prstGeom>
          <a:noFill/>
        </p:spPr>
        <p:txBody>
          <a:bodyPr wrap="none" rtlCol="0">
            <a:spAutoFit/>
          </a:bodyPr>
          <a:lstStyle/>
          <a:p>
            <a:r>
              <a:rPr lang="en-US" b="1" dirty="0">
                <a:solidFill>
                  <a:schemeClr val="accent1">
                    <a:lumMod val="40000"/>
                    <a:lumOff val="60000"/>
                  </a:schemeClr>
                </a:solidFill>
                <a:latin typeface="Calibri" panose="020F0502020204030204" pitchFamily="34" charset="0"/>
                <a:ea typeface="Calibri" panose="020F0502020204030204" pitchFamily="34" charset="0"/>
                <a:cs typeface="Calibri" panose="020F0502020204030204" pitchFamily="34" charset="0"/>
              </a:rPr>
              <a:t>Ack</a:t>
            </a:r>
            <a:endParaRPr lang="el-GR" b="1" dirty="0">
              <a:solidFill>
                <a:schemeClr val="accent1">
                  <a:lumMod val="40000"/>
                  <a:lumOff val="60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222DF906-153E-B5DB-A7B0-206C3B0B360B}"/>
              </a:ext>
            </a:extLst>
          </p:cNvPr>
          <p:cNvSpPr txBox="1"/>
          <p:nvPr/>
        </p:nvSpPr>
        <p:spPr>
          <a:xfrm>
            <a:off x="4302255" y="2113472"/>
            <a:ext cx="1020536" cy="369332"/>
          </a:xfrm>
          <a:prstGeom prst="rect">
            <a:avLst/>
          </a:prstGeom>
          <a:noFill/>
        </p:spPr>
        <p:txBody>
          <a:bodyPr wrap="square" rtlCol="0">
            <a:spAutoFit/>
          </a:bodyPr>
          <a:lstStyle/>
          <a:p>
            <a:r>
              <a:rPr lang="en-US" b="1" dirty="0">
                <a:solidFill>
                  <a:schemeClr val="accent1">
                    <a:lumMod val="40000"/>
                    <a:lumOff val="60000"/>
                  </a:schemeClr>
                </a:solidFill>
                <a:latin typeface="Calibri" panose="020F0502020204030204" pitchFamily="34" charset="0"/>
                <a:ea typeface="Calibri" panose="020F0502020204030204" pitchFamily="34" charset="0"/>
                <a:cs typeface="Calibri" panose="020F0502020204030204" pitchFamily="34" charset="0"/>
              </a:rPr>
              <a:t>Message</a:t>
            </a:r>
            <a:endParaRPr lang="el-GR" b="1" dirty="0">
              <a:solidFill>
                <a:schemeClr val="accent1">
                  <a:lumMod val="40000"/>
                  <a:lumOff val="60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40335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C9494-4EB1-E3AE-DEEA-3D93A7299C17}"/>
              </a:ext>
            </a:extLst>
          </p:cNvPr>
          <p:cNvSpPr>
            <a:spLocks noGrp="1"/>
          </p:cNvSpPr>
          <p:nvPr>
            <p:ph type="title"/>
          </p:nvPr>
        </p:nvSpPr>
        <p:spPr>
          <a:xfrm>
            <a:off x="838199" y="254121"/>
            <a:ext cx="10515600" cy="1325563"/>
          </a:xfrm>
        </p:spPr>
        <p:txBody>
          <a:bodyPr/>
          <a:lstStyle/>
          <a:p>
            <a:r>
              <a:rPr lang="el-GR" dirty="0">
                <a:latin typeface="Calibri" panose="020F0502020204030204" pitchFamily="34" charset="0"/>
                <a:ea typeface="Calibri" panose="020F0502020204030204" pitchFamily="34" charset="0"/>
                <a:cs typeface="Calibri" panose="020F0502020204030204" pitchFamily="34" charset="0"/>
              </a:rPr>
              <a:t>Ασφάλεια</a:t>
            </a:r>
          </a:p>
        </p:txBody>
      </p:sp>
      <p:pic>
        <p:nvPicPr>
          <p:cNvPr id="4" name="Picture 3">
            <a:extLst>
              <a:ext uri="{FF2B5EF4-FFF2-40B4-BE49-F238E27FC236}">
                <a16:creationId xmlns:a16="http://schemas.microsoft.com/office/drawing/2014/main" id="{D7596F1B-4D8D-8007-8D37-90278B7115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860" r="4512"/>
          <a:stretch/>
        </p:blipFill>
        <p:spPr bwMode="auto">
          <a:xfrm>
            <a:off x="1810655" y="1579684"/>
            <a:ext cx="8570688" cy="4485366"/>
          </a:xfrm>
          <a:prstGeom prst="rect">
            <a:avLst/>
          </a:prstGeom>
          <a:ln>
            <a:noFill/>
          </a:ln>
          <a:extLst>
            <a:ext uri="{53640926-AAD7-44D8-BBD7-CCE9431645EC}">
              <a14:shadowObscured xmlns:a14="http://schemas.microsoft.com/office/drawing/2010/main"/>
            </a:ext>
          </a:extLst>
        </p:spPr>
      </p:pic>
      <p:sp>
        <p:nvSpPr>
          <p:cNvPr id="6" name="Slide Number Placeholder 5">
            <a:extLst>
              <a:ext uri="{FF2B5EF4-FFF2-40B4-BE49-F238E27FC236}">
                <a16:creationId xmlns:a16="http://schemas.microsoft.com/office/drawing/2014/main" id="{3FD62DC7-94CF-1C4E-C7F0-841F8C3708A6}"/>
              </a:ext>
            </a:extLst>
          </p:cNvPr>
          <p:cNvSpPr>
            <a:spLocks noGrp="1"/>
          </p:cNvSpPr>
          <p:nvPr>
            <p:ph type="sldNum" sz="quarter" idx="12"/>
          </p:nvPr>
        </p:nvSpPr>
        <p:spPr/>
        <p:txBody>
          <a:bodyPr/>
          <a:lstStyle/>
          <a:p>
            <a:fld id="{58C9BF81-C83D-42AC-BA3A-6B7D8ABF6CAB}" type="slidenum">
              <a:rPr lang="el-GR" smtClean="0"/>
              <a:t>14</a:t>
            </a:fld>
            <a:endParaRPr lang="el-GR"/>
          </a:p>
        </p:txBody>
      </p:sp>
    </p:spTree>
    <p:extLst>
      <p:ext uri="{BB962C8B-B14F-4D97-AF65-F5344CB8AC3E}">
        <p14:creationId xmlns:p14="http://schemas.microsoft.com/office/powerpoint/2010/main" val="3363394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7B887-D37F-BD76-8AC1-9CDF823B78F5}"/>
              </a:ext>
            </a:extLst>
          </p:cNvPr>
          <p:cNvSpPr>
            <a:spLocks noGrp="1"/>
          </p:cNvSpPr>
          <p:nvPr>
            <p:ph type="title"/>
          </p:nvPr>
        </p:nvSpPr>
        <p:spPr>
          <a:xfrm>
            <a:off x="838200" y="324460"/>
            <a:ext cx="10515600" cy="1325563"/>
          </a:xfrm>
        </p:spPr>
        <p:txBody>
          <a:bodyPr/>
          <a:lstStyle/>
          <a:p>
            <a:r>
              <a:rPr lang="el-GR" dirty="0"/>
              <a:t>Φυσικό Επίπεδο και </a:t>
            </a:r>
            <a:r>
              <a:rPr lang="en-US" dirty="0"/>
              <a:t>CSS</a:t>
            </a:r>
            <a:endParaRPr lang="el-GR" dirty="0"/>
          </a:p>
        </p:txBody>
      </p:sp>
      <p:sp>
        <p:nvSpPr>
          <p:cNvPr id="4" name="Slide Number Placeholder 3">
            <a:extLst>
              <a:ext uri="{FF2B5EF4-FFF2-40B4-BE49-F238E27FC236}">
                <a16:creationId xmlns:a16="http://schemas.microsoft.com/office/drawing/2014/main" id="{7BD37D64-25E9-EBE1-2E6C-726E6CBC4B52}"/>
              </a:ext>
            </a:extLst>
          </p:cNvPr>
          <p:cNvSpPr>
            <a:spLocks noGrp="1"/>
          </p:cNvSpPr>
          <p:nvPr>
            <p:ph type="sldNum" sz="quarter" idx="12"/>
          </p:nvPr>
        </p:nvSpPr>
        <p:spPr/>
        <p:txBody>
          <a:bodyPr/>
          <a:lstStyle/>
          <a:p>
            <a:fld id="{58C9BF81-C83D-42AC-BA3A-6B7D8ABF6CAB}" type="slidenum">
              <a:rPr lang="el-GR" smtClean="0"/>
              <a:pPr/>
              <a:t>15</a:t>
            </a:fld>
            <a:endParaRPr lang="el-GR" dirty="0"/>
          </a:p>
        </p:txBody>
      </p:sp>
      <p:pic>
        <p:nvPicPr>
          <p:cNvPr id="5" name="Content Placeholder 4" descr="A diagram of a graph&#10;&#10;Description automatically generated with medium confidence">
            <a:extLst>
              <a:ext uri="{FF2B5EF4-FFF2-40B4-BE49-F238E27FC236}">
                <a16:creationId xmlns:a16="http://schemas.microsoft.com/office/drawing/2014/main" id="{ACF6CC0E-C0CA-4EE7-47D4-9ECDE2B3C88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24618" y="1949584"/>
            <a:ext cx="9542763" cy="4208817"/>
          </a:xfrm>
          <a:prstGeom prst="rect">
            <a:avLst/>
          </a:prstGeom>
        </p:spPr>
      </p:pic>
    </p:spTree>
    <p:extLst>
      <p:ext uri="{BB962C8B-B14F-4D97-AF65-F5344CB8AC3E}">
        <p14:creationId xmlns:p14="http://schemas.microsoft.com/office/powerpoint/2010/main" val="3994181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B3265-7243-EEE3-C64F-8E294A57655F}"/>
              </a:ext>
            </a:extLst>
          </p:cNvPr>
          <p:cNvSpPr>
            <a:spLocks noGrp="1"/>
          </p:cNvSpPr>
          <p:nvPr>
            <p:ph type="title"/>
          </p:nvPr>
        </p:nvSpPr>
        <p:spPr>
          <a:xfrm>
            <a:off x="838200" y="285729"/>
            <a:ext cx="10515600" cy="1325563"/>
          </a:xfrm>
        </p:spPr>
        <p:txBody>
          <a:bodyPr/>
          <a:lstStyle/>
          <a:p>
            <a:r>
              <a:rPr lang="el-GR" dirty="0">
                <a:latin typeface="Calibri" panose="020F0502020204030204" pitchFamily="34" charset="0"/>
                <a:ea typeface="Calibri" panose="020F0502020204030204" pitchFamily="34" charset="0"/>
                <a:cs typeface="Calibri" panose="020F0502020204030204" pitchFamily="34" charset="0"/>
              </a:rPr>
              <a:t>Βασική Δομή Πακέτου </a:t>
            </a:r>
            <a:r>
              <a:rPr lang="en-US" dirty="0">
                <a:latin typeface="Calibri" panose="020F0502020204030204" pitchFamily="34" charset="0"/>
                <a:ea typeface="Calibri" panose="020F0502020204030204" pitchFamily="34" charset="0"/>
                <a:cs typeface="Calibri" panose="020F0502020204030204" pitchFamily="34" charset="0"/>
              </a:rPr>
              <a:t>LoRa</a:t>
            </a:r>
            <a:endParaRPr lang="el-GR"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E010EC02-E2C8-2511-D06F-629FB23B7630}"/>
              </a:ext>
            </a:extLst>
          </p:cNvPr>
          <p:cNvSpPr>
            <a:spLocks noGrp="1"/>
          </p:cNvSpPr>
          <p:nvPr>
            <p:ph type="sldNum" sz="quarter" idx="12"/>
          </p:nvPr>
        </p:nvSpPr>
        <p:spPr/>
        <p:txBody>
          <a:bodyPr/>
          <a:lstStyle/>
          <a:p>
            <a:fld id="{58C9BF81-C83D-42AC-BA3A-6B7D8ABF6CAB}" type="slidenum">
              <a:rPr lang="el-GR" smtClean="0"/>
              <a:pPr/>
              <a:t>16</a:t>
            </a:fld>
            <a:endParaRPr lang="el-GR" dirty="0"/>
          </a:p>
        </p:txBody>
      </p:sp>
      <p:graphicFrame>
        <p:nvGraphicFramePr>
          <p:cNvPr id="13" name="Content Placeholder 12">
            <a:extLst>
              <a:ext uri="{FF2B5EF4-FFF2-40B4-BE49-F238E27FC236}">
                <a16:creationId xmlns:a16="http://schemas.microsoft.com/office/drawing/2014/main" id="{984FC531-5A23-638F-9DA8-874F8843C13A}"/>
              </a:ext>
            </a:extLst>
          </p:cNvPr>
          <p:cNvGraphicFramePr>
            <a:graphicFrameLocks noGrp="1"/>
          </p:cNvGraphicFramePr>
          <p:nvPr>
            <p:ph idx="1"/>
            <p:extLst>
              <p:ext uri="{D42A27DB-BD31-4B8C-83A1-F6EECF244321}">
                <p14:modId xmlns:p14="http://schemas.microsoft.com/office/powerpoint/2010/main" val="1818616113"/>
              </p:ext>
            </p:extLst>
          </p:nvPr>
        </p:nvGraphicFramePr>
        <p:xfrm>
          <a:off x="1714500" y="2022395"/>
          <a:ext cx="8763000" cy="616633"/>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1782409919"/>
                    </a:ext>
                  </a:extLst>
                </a:gridCol>
                <a:gridCol w="1752600">
                  <a:extLst>
                    <a:ext uri="{9D8B030D-6E8A-4147-A177-3AD203B41FA5}">
                      <a16:colId xmlns:a16="http://schemas.microsoft.com/office/drawing/2014/main" val="4171898830"/>
                    </a:ext>
                  </a:extLst>
                </a:gridCol>
                <a:gridCol w="1752600">
                  <a:extLst>
                    <a:ext uri="{9D8B030D-6E8A-4147-A177-3AD203B41FA5}">
                      <a16:colId xmlns:a16="http://schemas.microsoft.com/office/drawing/2014/main" val="36617606"/>
                    </a:ext>
                  </a:extLst>
                </a:gridCol>
                <a:gridCol w="1752600">
                  <a:extLst>
                    <a:ext uri="{9D8B030D-6E8A-4147-A177-3AD203B41FA5}">
                      <a16:colId xmlns:a16="http://schemas.microsoft.com/office/drawing/2014/main" val="2299095464"/>
                    </a:ext>
                  </a:extLst>
                </a:gridCol>
                <a:gridCol w="1752600">
                  <a:extLst>
                    <a:ext uri="{9D8B030D-6E8A-4147-A177-3AD203B41FA5}">
                      <a16:colId xmlns:a16="http://schemas.microsoft.com/office/drawing/2014/main" val="284642337"/>
                    </a:ext>
                  </a:extLst>
                </a:gridCol>
              </a:tblGrid>
              <a:tr h="616633">
                <a:tc>
                  <a:txBody>
                    <a:bodyPr/>
                    <a:lstStyle/>
                    <a:p>
                      <a:pPr algn="ct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Preamble</a:t>
                      </a:r>
                      <a:endParaRPr lang="el-GR"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PHDR</a:t>
                      </a:r>
                      <a:endParaRPr lang="el-GR"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PHDR_CRC</a:t>
                      </a:r>
                      <a:endParaRPr lang="el-GR"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PHY_Payload</a:t>
                      </a:r>
                      <a:endParaRPr lang="el-GR"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rPr>
                        <a:t>CRC</a:t>
                      </a:r>
                      <a:endParaRPr lang="el-GR"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2348606"/>
                  </a:ext>
                </a:extLst>
              </a:tr>
            </a:tbl>
          </a:graphicData>
        </a:graphic>
      </p:graphicFrame>
      <p:sp>
        <p:nvSpPr>
          <p:cNvPr id="14" name="TextBox 13">
            <a:extLst>
              <a:ext uri="{FF2B5EF4-FFF2-40B4-BE49-F238E27FC236}">
                <a16:creationId xmlns:a16="http://schemas.microsoft.com/office/drawing/2014/main" id="{EA74C4B7-BD7E-A74D-2B05-4E7751FDF793}"/>
              </a:ext>
            </a:extLst>
          </p:cNvPr>
          <p:cNvSpPr txBox="1"/>
          <p:nvPr/>
        </p:nvSpPr>
        <p:spPr>
          <a:xfrm>
            <a:off x="1642640" y="3050131"/>
            <a:ext cx="9711160"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Preamble</a:t>
            </a:r>
            <a:r>
              <a:rPr lang="el-GR" dirty="0">
                <a:latin typeface="Calibri" panose="020F0502020204030204" pitchFamily="34" charset="0"/>
                <a:ea typeface="Calibri" panose="020F0502020204030204" pitchFamily="34" charset="0"/>
                <a:cs typeface="Calibri" panose="020F0502020204030204" pitchFamily="34" charset="0"/>
              </a:rPr>
              <a:t>: Το προοίμιο του σήματος</a:t>
            </a:r>
          </a:p>
          <a:p>
            <a:endParaRPr lang="el-GR"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PHDR(Physical Header)</a:t>
            </a:r>
            <a:r>
              <a:rPr lang="en-US" dirty="0">
                <a:latin typeface="Calibri" panose="020F0502020204030204" pitchFamily="34" charset="0"/>
                <a:ea typeface="Calibri" panose="020F0502020204030204" pitchFamily="34" charset="0"/>
                <a:cs typeface="Calibri" panose="020F0502020204030204" pitchFamily="34" charset="0"/>
              </a:rPr>
              <a:t>: </a:t>
            </a:r>
            <a:r>
              <a:rPr lang="el-GR" dirty="0">
                <a:latin typeface="Calibri" panose="020F0502020204030204" pitchFamily="34" charset="0"/>
                <a:ea typeface="Calibri" panose="020F0502020204030204" pitchFamily="34" charset="0"/>
                <a:cs typeface="Calibri" panose="020F0502020204030204" pitchFamily="34" charset="0"/>
              </a:rPr>
              <a:t>Η φυσική Κεφαλίδα του μηνύματος. Περιέχει πληροφορίες όπως το μέγεθος του ωφέλιμου φορτίου και τον ρυθμό δεδομένων. Η χρήση του είναι προαιρετική.</a:t>
            </a:r>
          </a:p>
          <a:p>
            <a:pPr marL="285750" indent="-285750">
              <a:buFont typeface="Arial" panose="020B0604020202020204" pitchFamily="34" charset="0"/>
              <a:buChar char="•"/>
            </a:pPr>
            <a:endParaRPr lang="el-GR"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dirty="0">
                <a:latin typeface="Calibri" panose="020F0502020204030204" pitchFamily="34" charset="0"/>
                <a:ea typeface="Calibri" panose="020F0502020204030204" pitchFamily="34" charset="0"/>
                <a:cs typeface="Calibri" panose="020F0502020204030204" pitchFamily="34" charset="0"/>
              </a:rPr>
              <a:t>PHDR_CRC</a:t>
            </a:r>
            <a:r>
              <a:rPr lang="el-GR" b="1" dirty="0">
                <a:latin typeface="Calibri" panose="020F0502020204030204" pitchFamily="34" charset="0"/>
                <a:ea typeface="Calibri" panose="020F0502020204030204" pitchFamily="34" charset="0"/>
                <a:cs typeface="Calibri" panose="020F0502020204030204" pitchFamily="34" charset="0"/>
              </a:rPr>
              <a:t>(</a:t>
            </a:r>
            <a:r>
              <a:rPr lang="en-US" b="1" dirty="0">
                <a:latin typeface="Calibri" panose="020F0502020204030204" pitchFamily="34" charset="0"/>
                <a:ea typeface="Calibri" panose="020F0502020204030204" pitchFamily="34" charset="0"/>
                <a:cs typeface="Calibri" panose="020F0502020204030204" pitchFamily="34" charset="0"/>
              </a:rPr>
              <a:t>Physical Header Cyclic Redundancy Check)</a:t>
            </a:r>
            <a:r>
              <a:rPr lang="en-US" dirty="0">
                <a:latin typeface="Calibri" panose="020F0502020204030204" pitchFamily="34" charset="0"/>
                <a:ea typeface="Calibri" panose="020F0502020204030204" pitchFamily="34" charset="0"/>
                <a:cs typeface="Calibri" panose="020F0502020204030204" pitchFamily="34" charset="0"/>
              </a:rPr>
              <a:t>: </a:t>
            </a:r>
            <a:r>
              <a:rPr lang="el-GR" dirty="0">
                <a:latin typeface="Calibri" panose="020F0502020204030204" pitchFamily="34" charset="0"/>
                <a:ea typeface="Calibri" panose="020F0502020204030204" pitchFamily="34" charset="0"/>
                <a:cs typeface="Calibri" panose="020F0502020204030204" pitchFamily="34" charset="0"/>
              </a:rPr>
              <a:t>Π</a:t>
            </a:r>
            <a:r>
              <a:rPr lang="el-GR" kern="100" dirty="0">
                <a:effectLst/>
                <a:latin typeface="Calibri" panose="020F0502020204030204" pitchFamily="34" charset="0"/>
                <a:ea typeface="Calibri" panose="020F0502020204030204" pitchFamily="34" charset="0"/>
                <a:cs typeface="Calibri" panose="020F0502020204030204" pitchFamily="34" charset="0"/>
              </a:rPr>
              <a:t>εριέχει έναν κωδικό ανίχνευσης σφαλμάτων για διόρθωση στην επικεφαλίδα.</a:t>
            </a:r>
            <a:r>
              <a:rPr lang="el-GR" kern="100" dirty="0">
                <a:latin typeface="Calibri" panose="020F0502020204030204" pitchFamily="34" charset="0"/>
                <a:ea typeface="Calibri" panose="020F0502020204030204" pitchFamily="34" charset="0"/>
                <a:cs typeface="Calibri" panose="020F0502020204030204" pitchFamily="34" charset="0"/>
              </a:rPr>
              <a:t> Η χρήση του είναι προαιρετική.</a:t>
            </a:r>
          </a:p>
          <a:p>
            <a:endParaRPr lang="en-US" kern="1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kern="100" dirty="0">
                <a:latin typeface="Calibri" panose="020F0502020204030204" pitchFamily="34" charset="0"/>
                <a:ea typeface="Calibri" panose="020F0502020204030204" pitchFamily="34" charset="0"/>
                <a:cs typeface="Calibri" panose="020F0502020204030204" pitchFamily="34" charset="0"/>
              </a:rPr>
              <a:t>PHY_Payload(Physical Payload)</a:t>
            </a:r>
            <a:r>
              <a:rPr lang="en-US" kern="100" dirty="0">
                <a:latin typeface="Calibri" panose="020F0502020204030204" pitchFamily="34" charset="0"/>
                <a:ea typeface="Calibri" panose="020F0502020204030204" pitchFamily="34" charset="0"/>
                <a:cs typeface="Calibri" panose="020F0502020204030204" pitchFamily="34" charset="0"/>
              </a:rPr>
              <a:t>: </a:t>
            </a:r>
            <a:r>
              <a:rPr lang="el-GR" kern="100" dirty="0">
                <a:latin typeface="Calibri" panose="020F0502020204030204" pitchFamily="34" charset="0"/>
                <a:ea typeface="Calibri" panose="020F0502020204030204" pitchFamily="34" charset="0"/>
                <a:cs typeface="Calibri" panose="020F0502020204030204" pitchFamily="34" charset="0"/>
              </a:rPr>
              <a:t>Το ωφέλιμο περιεχόμενο του μηνύματος.</a:t>
            </a:r>
          </a:p>
          <a:p>
            <a:pPr marL="285750" indent="-285750">
              <a:buFont typeface="Arial" panose="020B0604020202020204" pitchFamily="34" charset="0"/>
              <a:buChar char="•"/>
            </a:pPr>
            <a:endParaRPr lang="el-GR" kern="1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kern="100" dirty="0">
                <a:latin typeface="Calibri" panose="020F0502020204030204" pitchFamily="34" charset="0"/>
                <a:ea typeface="Calibri" panose="020F0502020204030204" pitchFamily="34" charset="0"/>
                <a:cs typeface="Calibri" panose="020F0502020204030204" pitchFamily="34" charset="0"/>
              </a:rPr>
              <a:t>CRC(Cyclic Redundancy Check)</a:t>
            </a:r>
            <a:r>
              <a:rPr lang="en-US" kern="100" dirty="0">
                <a:latin typeface="Calibri" panose="020F0502020204030204" pitchFamily="34" charset="0"/>
                <a:ea typeface="Calibri" panose="020F0502020204030204" pitchFamily="34" charset="0"/>
                <a:cs typeface="Calibri" panose="020F0502020204030204" pitchFamily="34" charset="0"/>
              </a:rPr>
              <a:t>: </a:t>
            </a:r>
            <a:r>
              <a:rPr lang="el-GR" dirty="0">
                <a:latin typeface="Calibri" panose="020F0502020204030204" pitchFamily="34" charset="0"/>
                <a:ea typeface="Calibri" panose="020F0502020204030204" pitchFamily="34" charset="0"/>
                <a:cs typeface="Calibri" panose="020F0502020204030204" pitchFamily="34" charset="0"/>
              </a:rPr>
              <a:t>Π</a:t>
            </a:r>
            <a:r>
              <a:rPr lang="el-GR" kern="100" dirty="0">
                <a:effectLst/>
                <a:latin typeface="Calibri" panose="020F0502020204030204" pitchFamily="34" charset="0"/>
                <a:ea typeface="Calibri" panose="020F0502020204030204" pitchFamily="34" charset="0"/>
                <a:cs typeface="Calibri" panose="020F0502020204030204" pitchFamily="34" charset="0"/>
              </a:rPr>
              <a:t>εριέχει έναν κωδικό ανίχνευσης σφαλμάτων για διόρθωση στο συνολικό πακέτο.</a:t>
            </a:r>
            <a:r>
              <a:rPr lang="el-GR" kern="100" dirty="0">
                <a:latin typeface="Calibri" panose="020F0502020204030204" pitchFamily="34" charset="0"/>
                <a:ea typeface="Calibri" panose="020F0502020204030204" pitchFamily="34" charset="0"/>
                <a:cs typeface="Calibri" panose="020F0502020204030204" pitchFamily="34" charset="0"/>
              </a:rPr>
              <a:t> Η χρήση του είναι προαιρετική.</a:t>
            </a:r>
            <a:endParaRPr lang="el-GR" b="1" kern="100" dirty="0">
              <a:effectLst/>
              <a:latin typeface="Calibri" panose="020F0502020204030204" pitchFamily="34" charset="0"/>
              <a:ea typeface="Calibri" panose="020F0502020204030204" pitchFamily="34" charset="0"/>
              <a:cs typeface="Calibri" panose="020F0502020204030204" pitchFamily="34" charset="0"/>
            </a:endParaRPr>
          </a:p>
          <a:p>
            <a:endParaRPr lang="el-GR"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2866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65B8-B2DD-5052-1164-822B7D30243D}"/>
              </a:ext>
            </a:extLst>
          </p:cNvPr>
          <p:cNvSpPr>
            <a:spLocks noGrp="1"/>
          </p:cNvSpPr>
          <p:nvPr>
            <p:ph type="title"/>
          </p:nvPr>
        </p:nvSpPr>
        <p:spPr>
          <a:xfrm>
            <a:off x="838200" y="294058"/>
            <a:ext cx="10515600" cy="1325563"/>
          </a:xfrm>
        </p:spPr>
        <p:txBody>
          <a:bodyPr/>
          <a:lstStyle/>
          <a:p>
            <a:r>
              <a:rPr lang="el-GR" dirty="0">
                <a:latin typeface="Calibri" panose="020F0502020204030204" pitchFamily="34" charset="0"/>
                <a:ea typeface="Calibri" panose="020F0502020204030204" pitchFamily="34" charset="0"/>
                <a:cs typeface="Calibri" panose="020F0502020204030204" pitchFamily="34" charset="0"/>
              </a:rPr>
              <a:t>Κλάσεις</a:t>
            </a:r>
          </a:p>
        </p:txBody>
      </p:sp>
      <p:sp>
        <p:nvSpPr>
          <p:cNvPr id="3" name="Content Placeholder 2">
            <a:extLst>
              <a:ext uri="{FF2B5EF4-FFF2-40B4-BE49-F238E27FC236}">
                <a16:creationId xmlns:a16="http://schemas.microsoft.com/office/drawing/2014/main" id="{FDEF43B0-C2EC-7E66-0BBB-59D0E33998C6}"/>
              </a:ext>
            </a:extLst>
          </p:cNvPr>
          <p:cNvSpPr>
            <a:spLocks noGrp="1"/>
          </p:cNvSpPr>
          <p:nvPr>
            <p:ph idx="1"/>
          </p:nvPr>
        </p:nvSpPr>
        <p:spPr>
          <a:xfrm>
            <a:off x="2908148" y="2246218"/>
            <a:ext cx="6375704" cy="1864689"/>
          </a:xfrm>
        </p:spPr>
        <p:txBody>
          <a:bodyPr/>
          <a:lstStyle/>
          <a:p>
            <a:pPr marL="0" indent="0" algn="ctr">
              <a:buNone/>
            </a:pPr>
            <a:r>
              <a:rPr lang="en-US" sz="3600" dirty="0">
                <a:latin typeface="Calibri" panose="020F0502020204030204" pitchFamily="34" charset="0"/>
                <a:ea typeface="Calibri" panose="020F0502020204030204" pitchFamily="34" charset="0"/>
                <a:cs typeface="Calibri" panose="020F0502020204030204" pitchFamily="34" charset="0"/>
              </a:rPr>
              <a:t>Class A	Class B	Class C</a:t>
            </a:r>
            <a:endParaRPr lang="el-GR" sz="3600"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20846DB7-47D5-4A11-E79C-1CB57055D27C}"/>
              </a:ext>
            </a:extLst>
          </p:cNvPr>
          <p:cNvSpPr>
            <a:spLocks noGrp="1"/>
          </p:cNvSpPr>
          <p:nvPr>
            <p:ph type="sldNum" sz="quarter" idx="12"/>
          </p:nvPr>
        </p:nvSpPr>
        <p:spPr/>
        <p:txBody>
          <a:bodyPr/>
          <a:lstStyle/>
          <a:p>
            <a:fld id="{58C9BF81-C83D-42AC-BA3A-6B7D8ABF6CAB}" type="slidenum">
              <a:rPr lang="el-GR" smtClean="0"/>
              <a:pPr/>
              <a:t>17</a:t>
            </a:fld>
            <a:endParaRPr lang="el-GR" dirty="0"/>
          </a:p>
        </p:txBody>
      </p:sp>
      <p:pic>
        <p:nvPicPr>
          <p:cNvPr id="44" name="Picture 43">
            <a:extLst>
              <a:ext uri="{FF2B5EF4-FFF2-40B4-BE49-F238E27FC236}">
                <a16:creationId xmlns:a16="http://schemas.microsoft.com/office/drawing/2014/main" id="{6AE76396-9F3A-DE02-DD78-A8F632217D7A}"/>
              </a:ext>
            </a:extLst>
          </p:cNvPr>
          <p:cNvPicPr>
            <a:picLocks noChangeAspect="1"/>
          </p:cNvPicPr>
          <p:nvPr/>
        </p:nvPicPr>
        <p:blipFill>
          <a:blip r:embed="rId3"/>
          <a:srcRect t="50000"/>
          <a:stretch/>
        </p:blipFill>
        <p:spPr>
          <a:xfrm>
            <a:off x="4485831" y="4674441"/>
            <a:ext cx="3220338" cy="1610169"/>
          </a:xfrm>
          <a:prstGeom prst="rect">
            <a:avLst/>
          </a:prstGeom>
        </p:spPr>
      </p:pic>
      <p:sp>
        <p:nvSpPr>
          <p:cNvPr id="45" name="TextBox 44">
            <a:extLst>
              <a:ext uri="{FF2B5EF4-FFF2-40B4-BE49-F238E27FC236}">
                <a16:creationId xmlns:a16="http://schemas.microsoft.com/office/drawing/2014/main" id="{6E310DAC-D083-76EF-9924-3A0234D10AB4}"/>
              </a:ext>
            </a:extLst>
          </p:cNvPr>
          <p:cNvSpPr txBox="1"/>
          <p:nvPr/>
        </p:nvSpPr>
        <p:spPr>
          <a:xfrm>
            <a:off x="6324716" y="4135553"/>
            <a:ext cx="1444305" cy="646331"/>
          </a:xfrm>
          <a:prstGeom prst="rect">
            <a:avLst/>
          </a:prstGeom>
          <a:noFill/>
        </p:spPr>
        <p:txBody>
          <a:bodyPr wrap="none" rtlCol="0">
            <a:spAutoFit/>
          </a:bodyPr>
          <a:lstStyle/>
          <a:p>
            <a:pPr algn="ctr"/>
            <a:r>
              <a:rPr lang="el-GR" b="1" dirty="0">
                <a:latin typeface="Calibri" panose="020F0502020204030204" pitchFamily="34" charset="0"/>
                <a:ea typeface="Calibri" panose="020F0502020204030204" pitchFamily="34" charset="0"/>
                <a:cs typeface="Calibri" panose="020F0502020204030204" pitchFamily="34" charset="0"/>
              </a:rPr>
              <a:t>Ενεργειακή</a:t>
            </a:r>
          </a:p>
          <a:p>
            <a:pPr algn="ctr"/>
            <a:r>
              <a:rPr lang="el-GR" b="1" dirty="0">
                <a:latin typeface="Calibri" panose="020F0502020204030204" pitchFamily="34" charset="0"/>
                <a:ea typeface="Calibri" panose="020F0502020204030204" pitchFamily="34" charset="0"/>
                <a:cs typeface="Calibri" panose="020F0502020204030204" pitchFamily="34" charset="0"/>
              </a:rPr>
              <a:t>Κατανάλωση</a:t>
            </a:r>
          </a:p>
        </p:txBody>
      </p:sp>
      <p:sp>
        <p:nvSpPr>
          <p:cNvPr id="46" name="TextBox 45">
            <a:extLst>
              <a:ext uri="{FF2B5EF4-FFF2-40B4-BE49-F238E27FC236}">
                <a16:creationId xmlns:a16="http://schemas.microsoft.com/office/drawing/2014/main" id="{093E4901-BE5B-A4A7-0EE6-9015AED7935E}"/>
              </a:ext>
            </a:extLst>
          </p:cNvPr>
          <p:cNvSpPr txBox="1"/>
          <p:nvPr/>
        </p:nvSpPr>
        <p:spPr>
          <a:xfrm>
            <a:off x="4346099" y="4158496"/>
            <a:ext cx="1521186" cy="646331"/>
          </a:xfrm>
          <a:prstGeom prst="rect">
            <a:avLst/>
          </a:prstGeom>
          <a:noFill/>
        </p:spPr>
        <p:txBody>
          <a:bodyPr wrap="none" rtlCol="0">
            <a:spAutoFit/>
          </a:bodyPr>
          <a:lstStyle/>
          <a:p>
            <a:pPr algn="ctr"/>
            <a:r>
              <a:rPr lang="el-GR" b="1" dirty="0">
                <a:latin typeface="Calibri" panose="020F0502020204030204" pitchFamily="34" charset="0"/>
                <a:ea typeface="Calibri" panose="020F0502020204030204" pitchFamily="34" charset="0"/>
                <a:cs typeface="Calibri" panose="020F0502020204030204" pitchFamily="34" charset="0"/>
              </a:rPr>
              <a:t>Καθυστέρηση</a:t>
            </a:r>
          </a:p>
          <a:p>
            <a:pPr algn="ctr"/>
            <a:r>
              <a:rPr lang="el-GR" b="1" dirty="0">
                <a:latin typeface="Calibri" panose="020F0502020204030204" pitchFamily="34" charset="0"/>
                <a:ea typeface="Calibri" panose="020F0502020204030204" pitchFamily="34" charset="0"/>
                <a:cs typeface="Calibri" panose="020F0502020204030204" pitchFamily="34" charset="0"/>
              </a:rPr>
              <a:t>Επικοινωνίας</a:t>
            </a:r>
          </a:p>
        </p:txBody>
      </p:sp>
      <p:sp>
        <p:nvSpPr>
          <p:cNvPr id="47" name="AutoShape 2">
            <a:extLst>
              <a:ext uri="{FF2B5EF4-FFF2-40B4-BE49-F238E27FC236}">
                <a16:creationId xmlns:a16="http://schemas.microsoft.com/office/drawing/2014/main" id="{646730AD-AA21-1240-1AB2-709451757DA3}"/>
              </a:ext>
            </a:extLst>
          </p:cNvPr>
          <p:cNvSpPr>
            <a:spLocks noChangeAspect="1" noChangeArrowheads="1"/>
          </p:cNvSpPr>
          <p:nvPr/>
        </p:nvSpPr>
        <p:spPr bwMode="auto">
          <a:xfrm>
            <a:off x="7943283" y="28737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pic>
        <p:nvPicPr>
          <p:cNvPr id="49" name="Picture 48" descr="A green clock with a arrow pointing to it&#10;&#10;Description automatically generated">
            <a:extLst>
              <a:ext uri="{FF2B5EF4-FFF2-40B4-BE49-F238E27FC236}">
                <a16:creationId xmlns:a16="http://schemas.microsoft.com/office/drawing/2014/main" id="{BF426EB8-6EAE-50A9-7E2A-A14B484F50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7503" y="2862947"/>
            <a:ext cx="495641" cy="495641"/>
          </a:xfrm>
          <a:prstGeom prst="rect">
            <a:avLst/>
          </a:prstGeom>
        </p:spPr>
      </p:pic>
      <p:pic>
        <p:nvPicPr>
          <p:cNvPr id="51" name="Picture 50" descr="A yellow clock with a black background&#10;&#10;Description automatically generated">
            <a:extLst>
              <a:ext uri="{FF2B5EF4-FFF2-40B4-BE49-F238E27FC236}">
                <a16:creationId xmlns:a16="http://schemas.microsoft.com/office/drawing/2014/main" id="{5C99C3A5-A53A-3A3C-6B0F-FB23EB9947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9014" y="2872815"/>
            <a:ext cx="495641" cy="495641"/>
          </a:xfrm>
          <a:prstGeom prst="rect">
            <a:avLst/>
          </a:prstGeom>
        </p:spPr>
      </p:pic>
      <p:pic>
        <p:nvPicPr>
          <p:cNvPr id="53" name="Picture 52" descr="A red clock with a arrow pointing to it&#10;&#10;Description automatically generated">
            <a:extLst>
              <a:ext uri="{FF2B5EF4-FFF2-40B4-BE49-F238E27FC236}">
                <a16:creationId xmlns:a16="http://schemas.microsoft.com/office/drawing/2014/main" id="{FA2588B5-4EAA-185D-B059-601555CFCD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7461" y="2873759"/>
            <a:ext cx="495641" cy="495641"/>
          </a:xfrm>
          <a:prstGeom prst="rect">
            <a:avLst/>
          </a:prstGeom>
        </p:spPr>
      </p:pic>
      <p:pic>
        <p:nvPicPr>
          <p:cNvPr id="55" name="Picture 54" descr="A yellow lightning bolt on a black background&#10;&#10;Description automatically generated">
            <a:extLst>
              <a:ext uri="{FF2B5EF4-FFF2-40B4-BE49-F238E27FC236}">
                <a16:creationId xmlns:a16="http://schemas.microsoft.com/office/drawing/2014/main" id="{2492CF84-3912-64F3-2B8E-CEAEBF91933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076896" y="2872815"/>
            <a:ext cx="495641" cy="495641"/>
          </a:xfrm>
          <a:prstGeom prst="rect">
            <a:avLst/>
          </a:prstGeom>
        </p:spPr>
      </p:pic>
      <p:pic>
        <p:nvPicPr>
          <p:cNvPr id="57" name="Picture 56" descr="A green lightning bolt on a black background&#10;&#10;Description automatically generated">
            <a:extLst>
              <a:ext uri="{FF2B5EF4-FFF2-40B4-BE49-F238E27FC236}">
                <a16:creationId xmlns:a16="http://schemas.microsoft.com/office/drawing/2014/main" id="{6BD549A5-4C44-EABA-6EAF-D495BBAF30DD}"/>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5000" contrast="-57000"/>
                    </a14:imgEffect>
                  </a14:imgLayer>
                </a14:imgProps>
              </a:ext>
              <a:ext uri="{28A0092B-C50C-407E-A947-70E740481C1C}">
                <a14:useLocalDpi xmlns:a14="http://schemas.microsoft.com/office/drawing/2010/main" val="0"/>
              </a:ext>
            </a:extLst>
          </a:blip>
          <a:stretch>
            <a:fillRect/>
          </a:stretch>
        </p:blipFill>
        <p:spPr>
          <a:xfrm>
            <a:off x="4283355" y="2873757"/>
            <a:ext cx="495641" cy="495641"/>
          </a:xfrm>
          <a:prstGeom prst="rect">
            <a:avLst/>
          </a:prstGeom>
        </p:spPr>
      </p:pic>
      <p:pic>
        <p:nvPicPr>
          <p:cNvPr id="59" name="Picture 58" descr="A red lightning bolt on a black background&#10;&#10;Description automatically generated">
            <a:extLst>
              <a:ext uri="{FF2B5EF4-FFF2-40B4-BE49-F238E27FC236}">
                <a16:creationId xmlns:a16="http://schemas.microsoft.com/office/drawing/2014/main" id="{E99036A7-CD9A-EE01-4D9B-9695CDF69423}"/>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98000" contrast="-42000"/>
                    </a14:imgEffect>
                  </a14:imgLayer>
                </a14:imgProps>
              </a:ext>
              <a:ext uri="{28A0092B-C50C-407E-A947-70E740481C1C}">
                <a14:useLocalDpi xmlns:a14="http://schemas.microsoft.com/office/drawing/2010/main" val="0"/>
              </a:ext>
            </a:extLst>
          </a:blip>
          <a:stretch>
            <a:fillRect/>
          </a:stretch>
        </p:blipFill>
        <p:spPr>
          <a:xfrm>
            <a:off x="7873397" y="2872815"/>
            <a:ext cx="495641" cy="495641"/>
          </a:xfrm>
          <a:prstGeom prst="rect">
            <a:avLst/>
          </a:prstGeom>
        </p:spPr>
      </p:pic>
    </p:spTree>
    <p:extLst>
      <p:ext uri="{BB962C8B-B14F-4D97-AF65-F5344CB8AC3E}">
        <p14:creationId xmlns:p14="http://schemas.microsoft.com/office/powerpoint/2010/main" val="1021882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6AEF1-A145-6618-1A1A-141B9677A00B}"/>
              </a:ext>
            </a:extLst>
          </p:cNvPr>
          <p:cNvSpPr>
            <a:spLocks noGrp="1"/>
          </p:cNvSpPr>
          <p:nvPr>
            <p:ph type="title"/>
          </p:nvPr>
        </p:nvSpPr>
        <p:spPr>
          <a:xfrm>
            <a:off x="838199" y="288454"/>
            <a:ext cx="10515600" cy="1325563"/>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Class A</a:t>
            </a:r>
            <a:endParaRPr lang="el-GR" dirty="0">
              <a:latin typeface="Calibri" panose="020F0502020204030204" pitchFamily="34" charset="0"/>
              <a:ea typeface="Calibri" panose="020F0502020204030204" pitchFamily="34" charset="0"/>
              <a:cs typeface="Calibri" panose="020F0502020204030204" pitchFamily="34" charset="0"/>
            </a:endParaRPr>
          </a:p>
        </p:txBody>
      </p:sp>
      <p:pic>
        <p:nvPicPr>
          <p:cNvPr id="4" name="Content Placeholder 3">
            <a:extLst>
              <a:ext uri="{FF2B5EF4-FFF2-40B4-BE49-F238E27FC236}">
                <a16:creationId xmlns:a16="http://schemas.microsoft.com/office/drawing/2014/main" id="{F1376BEC-A7D3-29C2-760C-656949D4AA3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8331" r="8892"/>
          <a:stretch/>
        </p:blipFill>
        <p:spPr>
          <a:xfrm>
            <a:off x="1028097" y="1791560"/>
            <a:ext cx="10135805" cy="3781104"/>
          </a:xfrm>
          <a:prstGeom prst="rect">
            <a:avLst/>
          </a:prstGeom>
          <a:solidFill>
            <a:schemeClr val="bg1"/>
          </a:solidFill>
        </p:spPr>
      </p:pic>
      <p:sp>
        <p:nvSpPr>
          <p:cNvPr id="7" name="Slide Number Placeholder 6">
            <a:extLst>
              <a:ext uri="{FF2B5EF4-FFF2-40B4-BE49-F238E27FC236}">
                <a16:creationId xmlns:a16="http://schemas.microsoft.com/office/drawing/2014/main" id="{06383BEC-6329-78B5-5743-AD224B59B222}"/>
              </a:ext>
            </a:extLst>
          </p:cNvPr>
          <p:cNvSpPr>
            <a:spLocks noGrp="1"/>
          </p:cNvSpPr>
          <p:nvPr>
            <p:ph type="sldNum" sz="quarter" idx="12"/>
          </p:nvPr>
        </p:nvSpPr>
        <p:spPr/>
        <p:txBody>
          <a:bodyPr/>
          <a:lstStyle/>
          <a:p>
            <a:fld id="{58C9BF81-C83D-42AC-BA3A-6B7D8ABF6CAB}" type="slidenum">
              <a:rPr lang="el-GR" smtClean="0"/>
              <a:t>18</a:t>
            </a:fld>
            <a:endParaRPr lang="el-GR"/>
          </a:p>
        </p:txBody>
      </p:sp>
    </p:spTree>
    <p:extLst>
      <p:ext uri="{BB962C8B-B14F-4D97-AF65-F5344CB8AC3E}">
        <p14:creationId xmlns:p14="http://schemas.microsoft.com/office/powerpoint/2010/main" val="1263043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31A8E-9F7F-3C49-898A-E068E105221F}"/>
              </a:ext>
            </a:extLst>
          </p:cNvPr>
          <p:cNvSpPr>
            <a:spLocks noGrp="1"/>
          </p:cNvSpPr>
          <p:nvPr>
            <p:ph type="title"/>
          </p:nvPr>
        </p:nvSpPr>
        <p:spPr>
          <a:xfrm>
            <a:off x="836314" y="271267"/>
            <a:ext cx="10515600" cy="1325563"/>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Pure Aloha</a:t>
            </a:r>
            <a:endParaRPr lang="el-GR"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DFA0CE87-3B71-202C-9755-58FFEB9E564F}"/>
              </a:ext>
            </a:extLst>
          </p:cNvPr>
          <p:cNvSpPr>
            <a:spLocks noGrp="1"/>
          </p:cNvSpPr>
          <p:nvPr>
            <p:ph type="sldNum" sz="quarter" idx="12"/>
          </p:nvPr>
        </p:nvSpPr>
        <p:spPr/>
        <p:txBody>
          <a:bodyPr/>
          <a:lstStyle/>
          <a:p>
            <a:fld id="{58C9BF81-C83D-42AC-BA3A-6B7D8ABF6CAB}" type="slidenum">
              <a:rPr lang="el-GR" smtClean="0"/>
              <a:pPr/>
              <a:t>19</a:t>
            </a:fld>
            <a:endParaRPr lang="el-GR"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1E730DA-88E0-534B-56F7-2F83B94FB958}"/>
                  </a:ext>
                </a:extLst>
              </p:cNvPr>
              <p:cNvSpPr txBox="1"/>
              <p:nvPr/>
            </p:nvSpPr>
            <p:spPr>
              <a:xfrm>
                <a:off x="5876197" y="2734550"/>
                <a:ext cx="6092890" cy="8090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l-GR" sz="2400" b="1" i="1" smtClean="0">
                          <a:solidFill>
                            <a:schemeClr val="tx1"/>
                          </a:solidFill>
                          <a:latin typeface="Cambria Math" panose="02040503050406030204" pitchFamily="18" charset="0"/>
                        </a:rPr>
                        <m:t>𝑷</m:t>
                      </m:r>
                      <m:d>
                        <m:dPr>
                          <m:begChr m:val="{"/>
                          <m:endChr m:val="}"/>
                          <m:ctrlPr>
                            <a:rPr lang="el-GR" sz="2400" b="1" i="1">
                              <a:solidFill>
                                <a:schemeClr val="tx1"/>
                              </a:solidFill>
                              <a:latin typeface="Cambria Math" panose="02040503050406030204" pitchFamily="18" charset="0"/>
                            </a:rPr>
                          </m:ctrlPr>
                        </m:dPr>
                        <m:e>
                          <m:r>
                            <a:rPr lang="el-GR" sz="2400" b="1" i="1">
                              <a:solidFill>
                                <a:schemeClr val="tx1"/>
                              </a:solidFill>
                              <a:latin typeface="Cambria Math" panose="02040503050406030204" pitchFamily="18" charset="0"/>
                            </a:rPr>
                            <m:t>𝑿</m:t>
                          </m:r>
                          <m:r>
                            <a:rPr lang="el-GR" sz="2400" b="0" i="0">
                              <a:solidFill>
                                <a:schemeClr val="tx1"/>
                              </a:solidFill>
                              <a:latin typeface="Cambria Math" panose="02040503050406030204" pitchFamily="18" charset="0"/>
                            </a:rPr>
                            <m:t>=</m:t>
                          </m:r>
                          <m:r>
                            <a:rPr lang="el-GR" sz="2400" b="1" i="1">
                              <a:solidFill>
                                <a:schemeClr val="tx1"/>
                              </a:solidFill>
                              <a:latin typeface="Cambria Math" panose="02040503050406030204" pitchFamily="18" charset="0"/>
                            </a:rPr>
                            <m:t>𝜿</m:t>
                          </m:r>
                        </m:e>
                      </m:d>
                      <m:r>
                        <a:rPr lang="el-GR" sz="2400" b="0" i="0">
                          <a:solidFill>
                            <a:schemeClr val="tx1"/>
                          </a:solidFill>
                          <a:latin typeface="Cambria Math" panose="02040503050406030204" pitchFamily="18" charset="0"/>
                        </a:rPr>
                        <m:t>=</m:t>
                      </m:r>
                      <m:f>
                        <m:fPr>
                          <m:ctrlPr>
                            <a:rPr lang="el-GR" sz="2400" b="0" i="1">
                              <a:solidFill>
                                <a:schemeClr val="tx1"/>
                              </a:solidFill>
                              <a:latin typeface="Cambria Math" panose="02040503050406030204" pitchFamily="18" charset="0"/>
                            </a:rPr>
                          </m:ctrlPr>
                        </m:fPr>
                        <m:num>
                          <m:sSup>
                            <m:sSupPr>
                              <m:ctrlPr>
                                <a:rPr lang="el-GR" sz="2400" b="0" i="1">
                                  <a:solidFill>
                                    <a:schemeClr val="tx1"/>
                                  </a:solidFill>
                                  <a:latin typeface="Cambria Math" panose="02040503050406030204" pitchFamily="18" charset="0"/>
                                </a:rPr>
                              </m:ctrlPr>
                            </m:sSupPr>
                            <m:e>
                              <m:d>
                                <m:dPr>
                                  <m:ctrlPr>
                                    <a:rPr lang="el-GR" sz="2400" b="0" i="1">
                                      <a:solidFill>
                                        <a:schemeClr val="tx1"/>
                                      </a:solidFill>
                                      <a:latin typeface="Cambria Math" panose="02040503050406030204" pitchFamily="18" charset="0"/>
                                    </a:rPr>
                                  </m:ctrlPr>
                                </m:dPr>
                                <m:e>
                                  <m:r>
                                    <a:rPr lang="el-GR" sz="2400" b="1" i="1">
                                      <a:solidFill>
                                        <a:schemeClr val="tx1"/>
                                      </a:solidFill>
                                      <a:latin typeface="Cambria Math" panose="02040503050406030204" pitchFamily="18" charset="0"/>
                                    </a:rPr>
                                    <m:t>𝒓</m:t>
                                  </m:r>
                                  <m:r>
                                    <a:rPr lang="el-GR" sz="2400" b="0" i="0">
                                      <a:solidFill>
                                        <a:schemeClr val="tx1"/>
                                      </a:solidFill>
                                      <a:latin typeface="Cambria Math" panose="02040503050406030204" pitchFamily="18" charset="0"/>
                                    </a:rPr>
                                    <m:t>∙</m:t>
                                  </m:r>
                                  <m:r>
                                    <a:rPr lang="el-GR" sz="2400" b="1" i="1">
                                      <a:solidFill>
                                        <a:schemeClr val="tx1"/>
                                      </a:solidFill>
                                      <a:latin typeface="Cambria Math" panose="02040503050406030204" pitchFamily="18" charset="0"/>
                                    </a:rPr>
                                    <m:t>𝜟</m:t>
                                  </m:r>
                                  <m:r>
                                    <a:rPr lang="el-GR" sz="2400" b="1" i="1">
                                      <a:solidFill>
                                        <a:schemeClr val="tx1"/>
                                      </a:solidFill>
                                      <a:latin typeface="Cambria Math" panose="02040503050406030204" pitchFamily="18" charset="0"/>
                                    </a:rPr>
                                    <m:t>𝒕</m:t>
                                  </m:r>
                                </m:e>
                              </m:d>
                            </m:e>
                            <m:sup>
                              <m:r>
                                <a:rPr lang="el-GR" sz="2400" b="1" i="1">
                                  <a:solidFill>
                                    <a:schemeClr val="tx1"/>
                                  </a:solidFill>
                                  <a:latin typeface="Cambria Math" panose="02040503050406030204" pitchFamily="18" charset="0"/>
                                </a:rPr>
                                <m:t>𝜿</m:t>
                              </m:r>
                            </m:sup>
                          </m:sSup>
                        </m:num>
                        <m:den>
                          <m:r>
                            <a:rPr lang="el-GR" sz="2400" b="1" i="1">
                              <a:solidFill>
                                <a:schemeClr val="tx1"/>
                              </a:solidFill>
                              <a:latin typeface="Cambria Math" panose="02040503050406030204" pitchFamily="18" charset="0"/>
                            </a:rPr>
                            <m:t>𝜿</m:t>
                          </m:r>
                          <m:r>
                            <a:rPr lang="el-GR" sz="2400" b="0" i="0">
                              <a:solidFill>
                                <a:schemeClr val="tx1"/>
                              </a:solidFill>
                              <a:latin typeface="Cambria Math" panose="02040503050406030204" pitchFamily="18" charset="0"/>
                            </a:rPr>
                            <m:t>!</m:t>
                          </m:r>
                        </m:den>
                      </m:f>
                      <m:r>
                        <a:rPr lang="el-GR" sz="2400" b="0" i="0">
                          <a:solidFill>
                            <a:schemeClr val="tx1"/>
                          </a:solidFill>
                          <a:latin typeface="Cambria Math" panose="02040503050406030204" pitchFamily="18" charset="0"/>
                        </a:rPr>
                        <m:t>∙</m:t>
                      </m:r>
                      <m:sSup>
                        <m:sSupPr>
                          <m:ctrlPr>
                            <a:rPr lang="el-GR" sz="2400" b="0" i="1">
                              <a:solidFill>
                                <a:schemeClr val="tx1"/>
                              </a:solidFill>
                              <a:latin typeface="Cambria Math" panose="02040503050406030204" pitchFamily="18" charset="0"/>
                            </a:rPr>
                          </m:ctrlPr>
                        </m:sSupPr>
                        <m:e>
                          <m:r>
                            <a:rPr lang="el-GR" sz="2400" b="1" i="1">
                              <a:solidFill>
                                <a:schemeClr val="tx1"/>
                              </a:solidFill>
                              <a:latin typeface="Cambria Math" panose="02040503050406030204" pitchFamily="18" charset="0"/>
                            </a:rPr>
                            <m:t>𝒆</m:t>
                          </m:r>
                        </m:e>
                        <m:sup>
                          <m:r>
                            <a:rPr lang="el-GR" sz="2400" b="0" i="0">
                              <a:solidFill>
                                <a:schemeClr val="tx1"/>
                              </a:solidFill>
                              <a:latin typeface="Cambria Math" panose="02040503050406030204" pitchFamily="18" charset="0"/>
                            </a:rPr>
                            <m:t>−</m:t>
                          </m:r>
                          <m:r>
                            <a:rPr lang="el-GR" sz="2400" b="1" i="1">
                              <a:solidFill>
                                <a:schemeClr val="tx1"/>
                              </a:solidFill>
                              <a:latin typeface="Cambria Math" panose="02040503050406030204" pitchFamily="18" charset="0"/>
                            </a:rPr>
                            <m:t>𝒓</m:t>
                          </m:r>
                          <m:r>
                            <a:rPr lang="el-GR" sz="2400" b="0" i="0">
                              <a:solidFill>
                                <a:schemeClr val="tx1"/>
                              </a:solidFill>
                              <a:latin typeface="Cambria Math" panose="02040503050406030204" pitchFamily="18" charset="0"/>
                            </a:rPr>
                            <m:t>∙</m:t>
                          </m:r>
                          <m:r>
                            <a:rPr lang="el-GR" sz="2400" b="1" i="1">
                              <a:solidFill>
                                <a:schemeClr val="tx1"/>
                              </a:solidFill>
                              <a:latin typeface="Cambria Math" panose="02040503050406030204" pitchFamily="18" charset="0"/>
                            </a:rPr>
                            <m:t>𝜟</m:t>
                          </m:r>
                          <m:r>
                            <a:rPr lang="el-GR" sz="2400" b="1" i="1">
                              <a:solidFill>
                                <a:schemeClr val="tx1"/>
                              </a:solidFill>
                              <a:latin typeface="Cambria Math" panose="02040503050406030204" pitchFamily="18" charset="0"/>
                            </a:rPr>
                            <m:t>𝒕</m:t>
                          </m:r>
                        </m:sup>
                      </m:sSup>
                    </m:oMath>
                  </m:oMathPara>
                </a14:m>
                <a:endParaRPr lang="el-GR" dirty="0"/>
              </a:p>
            </p:txBody>
          </p:sp>
        </mc:Choice>
        <mc:Fallback xmlns="">
          <p:sp>
            <p:nvSpPr>
              <p:cNvPr id="7" name="TextBox 6">
                <a:extLst>
                  <a:ext uri="{FF2B5EF4-FFF2-40B4-BE49-F238E27FC236}">
                    <a16:creationId xmlns:a16="http://schemas.microsoft.com/office/drawing/2014/main" id="{91E730DA-88E0-534B-56F7-2F83B94FB958}"/>
                  </a:ext>
                </a:extLst>
              </p:cNvPr>
              <p:cNvSpPr txBox="1">
                <a:spLocks noRot="1" noChangeAspect="1" noMove="1" noResize="1" noEditPoints="1" noAdjustHandles="1" noChangeArrowheads="1" noChangeShapeType="1" noTextEdit="1"/>
              </p:cNvSpPr>
              <p:nvPr/>
            </p:nvSpPr>
            <p:spPr>
              <a:xfrm>
                <a:off x="5876197" y="2734550"/>
                <a:ext cx="6092890" cy="809068"/>
              </a:xfrm>
              <a:prstGeom prst="rect">
                <a:avLst/>
              </a:prstGeom>
              <a:blipFill>
                <a:blip r:embed="rId3"/>
                <a:stretch>
                  <a:fillRect/>
                </a:stretch>
              </a:blipFill>
            </p:spPr>
            <p:txBody>
              <a:bodyPr/>
              <a:lstStyle/>
              <a:p>
                <a:r>
                  <a:rPr lang="el-GR">
                    <a:noFill/>
                  </a:rPr>
                  <a:t> </a:t>
                </a:r>
              </a:p>
            </p:txBody>
          </p:sp>
        </mc:Fallback>
      </mc:AlternateContent>
      <p:pic>
        <p:nvPicPr>
          <p:cNvPr id="197" name="Graphic 196">
            <a:extLst>
              <a:ext uri="{FF2B5EF4-FFF2-40B4-BE49-F238E27FC236}">
                <a16:creationId xmlns:a16="http://schemas.microsoft.com/office/drawing/2014/main" id="{5AC83AE5-C57C-0A2D-251C-50C5E64FA0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7172" y="2110442"/>
            <a:ext cx="4786084" cy="3681103"/>
          </a:xfrm>
          <a:prstGeom prst="rect">
            <a:avLst/>
          </a:prstGeom>
        </p:spPr>
      </p:pic>
      <p:sp>
        <p:nvSpPr>
          <p:cNvPr id="198" name="TextBox 197">
            <a:extLst>
              <a:ext uri="{FF2B5EF4-FFF2-40B4-BE49-F238E27FC236}">
                <a16:creationId xmlns:a16="http://schemas.microsoft.com/office/drawing/2014/main" id="{86E3F37D-B315-2813-5968-6307CA099895}"/>
              </a:ext>
            </a:extLst>
          </p:cNvPr>
          <p:cNvSpPr txBox="1"/>
          <p:nvPr/>
        </p:nvSpPr>
        <p:spPr>
          <a:xfrm>
            <a:off x="6890258" y="2141935"/>
            <a:ext cx="3803092" cy="415498"/>
          </a:xfrm>
          <a:prstGeom prst="rect">
            <a:avLst/>
          </a:prstGeom>
          <a:noFill/>
        </p:spPr>
        <p:txBody>
          <a:bodyPr wrap="none" rtlCol="0">
            <a:spAutoFit/>
          </a:bodyPr>
          <a:lstStyle/>
          <a:p>
            <a:r>
              <a:rPr lang="el-GR" sz="2100" b="1" dirty="0">
                <a:latin typeface="Calibri" panose="020F0502020204030204" pitchFamily="34" charset="0"/>
                <a:ea typeface="Calibri" panose="020F0502020204030204" pitchFamily="34" charset="0"/>
                <a:cs typeface="Calibri" panose="020F0502020204030204" pitchFamily="34" charset="0"/>
              </a:rPr>
              <a:t>Μετάδοση με κατανομή </a:t>
            </a:r>
            <a:r>
              <a:rPr lang="en-US" sz="2100" b="1" dirty="0">
                <a:latin typeface="Calibri" panose="020F0502020204030204" pitchFamily="34" charset="0"/>
                <a:ea typeface="Calibri" panose="020F0502020204030204" pitchFamily="34" charset="0"/>
                <a:cs typeface="Calibri" panose="020F0502020204030204" pitchFamily="34" charset="0"/>
              </a:rPr>
              <a:t>Poisson</a:t>
            </a:r>
            <a:endParaRPr lang="el-GR" sz="2100" b="1" dirty="0">
              <a:latin typeface="Calibri" panose="020F0502020204030204" pitchFamily="34" charset="0"/>
              <a:ea typeface="Calibri" panose="020F0502020204030204" pitchFamily="34" charset="0"/>
              <a:cs typeface="Calibri" panose="020F0502020204030204" pitchFamily="34" charset="0"/>
            </a:endParaRPr>
          </a:p>
        </p:txBody>
      </p:sp>
      <p:sp>
        <p:nvSpPr>
          <p:cNvPr id="199" name="Rectangle 198">
            <a:extLst>
              <a:ext uri="{FF2B5EF4-FFF2-40B4-BE49-F238E27FC236}">
                <a16:creationId xmlns:a16="http://schemas.microsoft.com/office/drawing/2014/main" id="{70D49C18-0DE8-4BC5-F902-723389B959B0}"/>
              </a:ext>
            </a:extLst>
          </p:cNvPr>
          <p:cNvSpPr/>
          <p:nvPr/>
        </p:nvSpPr>
        <p:spPr>
          <a:xfrm>
            <a:off x="6182371" y="2638482"/>
            <a:ext cx="5480542" cy="1001205"/>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CFD4BE54-DA87-D84F-76AD-367D39F869A5}"/>
                  </a:ext>
                </a:extLst>
              </p:cNvPr>
              <p:cNvSpPr txBox="1"/>
              <p:nvPr/>
            </p:nvSpPr>
            <p:spPr>
              <a:xfrm>
                <a:off x="6094114" y="3928484"/>
                <a:ext cx="5505674" cy="1631216"/>
              </a:xfrm>
              <a:prstGeom prst="rect">
                <a:avLst/>
              </a:prstGeom>
              <a:noFill/>
            </p:spPr>
            <p:txBody>
              <a:bodyPr wrap="none" rtlCol="0">
                <a:spAutoFit/>
              </a:bodyPr>
              <a:lstStyle/>
              <a:p>
                <a14:m>
                  <m:oMath xmlns:m="http://schemas.openxmlformats.org/officeDocument/2006/math">
                    <m:r>
                      <a:rPr lang="el-GR" sz="2000" b="1" i="1" smtClean="0">
                        <a:latin typeface="Cambria Math" panose="02040503050406030204" pitchFamily="18" charset="0"/>
                      </a:rPr>
                      <m:t>𝜿</m:t>
                    </m:r>
                  </m:oMath>
                </a14:m>
                <a:r>
                  <a:rPr lang="el-GR" sz="2000" dirty="0"/>
                  <a:t>: </a:t>
                </a:r>
                <a:r>
                  <a:rPr lang="el-GR" sz="2000" dirty="0">
                    <a:latin typeface="Calibri" panose="020F0502020204030204" pitchFamily="34" charset="0"/>
                    <a:ea typeface="Calibri" panose="020F0502020204030204" pitchFamily="34" charset="0"/>
                    <a:cs typeface="Calibri" panose="020F0502020204030204" pitchFamily="34" charset="0"/>
                  </a:rPr>
                  <a:t>Πλήθος κόμβων που μεταδίδει στο διάστημα </a:t>
                </a:r>
                <a14:m>
                  <m:oMath xmlns:m="http://schemas.openxmlformats.org/officeDocument/2006/math">
                    <m:r>
                      <a:rPr lang="el-GR" sz="2000" b="1">
                        <a:latin typeface="Cambria Math" panose="02040503050406030204" pitchFamily="18" charset="0"/>
                      </a:rPr>
                      <m:t>𝚫</m:t>
                    </m:r>
                    <m:r>
                      <a:rPr lang="en-US" sz="2000" b="1">
                        <a:latin typeface="Cambria Math" panose="02040503050406030204" pitchFamily="18" charset="0"/>
                      </a:rPr>
                      <m:t>𝐭</m:t>
                    </m:r>
                  </m:oMath>
                </a14:m>
                <a:endParaRPr lang="el-GR" sz="2000" dirty="0"/>
              </a:p>
              <a:p>
                <a:endParaRPr lang="el-GR" sz="2000" dirty="0"/>
              </a:p>
              <a:p>
                <a14:m>
                  <m:oMath xmlns:m="http://schemas.openxmlformats.org/officeDocument/2006/math">
                    <m:r>
                      <a:rPr lang="en-US" sz="2000" b="1" i="1" smtClean="0">
                        <a:latin typeface="Cambria Math" panose="02040503050406030204" pitchFamily="18" charset="0"/>
                      </a:rPr>
                      <m:t>𝒓</m:t>
                    </m:r>
                  </m:oMath>
                </a14:m>
                <a:r>
                  <a:rPr lang="en-US" sz="2000" dirty="0"/>
                  <a:t>:</a:t>
                </a:r>
                <a:r>
                  <a:rPr lang="el-GR" sz="2000" dirty="0"/>
                  <a:t>  </a:t>
                </a:r>
                <a:r>
                  <a:rPr lang="el-GR" sz="2000" dirty="0">
                    <a:latin typeface="Calibri" panose="020F0502020204030204" pitchFamily="34" charset="0"/>
                    <a:ea typeface="Calibri" panose="020F0502020204030204" pitchFamily="34" charset="0"/>
                    <a:cs typeface="Calibri" panose="020F0502020204030204" pitchFamily="34" charset="0"/>
                  </a:rPr>
                  <a:t>Μέσος συνολικός ρυθμός παραγωγής πακέτων</a:t>
                </a:r>
              </a:p>
              <a:p>
                <a:endParaRPr lang="el-GR" sz="2000" b="1" dirty="0"/>
              </a:p>
              <a:p>
                <a14:m>
                  <m:oMath xmlns:m="http://schemas.openxmlformats.org/officeDocument/2006/math">
                    <m:r>
                      <a:rPr lang="el-GR" sz="2000" b="1" i="0" smtClean="0">
                        <a:latin typeface="Cambria Math" panose="02040503050406030204" pitchFamily="18" charset="0"/>
                      </a:rPr>
                      <m:t>𝚫</m:t>
                    </m:r>
                    <m:r>
                      <a:rPr lang="en-US" sz="2000" b="1" i="0" smtClean="0">
                        <a:latin typeface="Cambria Math" panose="02040503050406030204" pitchFamily="18" charset="0"/>
                      </a:rPr>
                      <m:t>𝐭</m:t>
                    </m:r>
                  </m:oMath>
                </a14:m>
                <a:r>
                  <a:rPr lang="en-US" sz="2000" dirty="0"/>
                  <a:t>:</a:t>
                </a:r>
                <a:r>
                  <a:rPr lang="el-GR" sz="2000" dirty="0"/>
                  <a:t> </a:t>
                </a:r>
                <a:r>
                  <a:rPr lang="el-GR" sz="2000" dirty="0">
                    <a:latin typeface="Calibri" panose="020F0502020204030204" pitchFamily="34" charset="0"/>
                    <a:ea typeface="Calibri" panose="020F0502020204030204" pitchFamily="34" charset="0"/>
                    <a:cs typeface="Calibri" panose="020F0502020204030204" pitchFamily="34" charset="0"/>
                  </a:rPr>
                  <a:t>Χρονικό διάστημα παρατήρησης  </a:t>
                </a:r>
              </a:p>
            </p:txBody>
          </p:sp>
        </mc:Choice>
        <mc:Fallback xmlns="">
          <p:sp>
            <p:nvSpPr>
              <p:cNvPr id="200" name="TextBox 199">
                <a:extLst>
                  <a:ext uri="{FF2B5EF4-FFF2-40B4-BE49-F238E27FC236}">
                    <a16:creationId xmlns:a16="http://schemas.microsoft.com/office/drawing/2014/main" id="{CFD4BE54-DA87-D84F-76AD-367D39F869A5}"/>
                  </a:ext>
                </a:extLst>
              </p:cNvPr>
              <p:cNvSpPr txBox="1">
                <a:spLocks noRot="1" noChangeAspect="1" noMove="1" noResize="1" noEditPoints="1" noAdjustHandles="1" noChangeArrowheads="1" noChangeShapeType="1" noTextEdit="1"/>
              </p:cNvSpPr>
              <p:nvPr/>
            </p:nvSpPr>
            <p:spPr>
              <a:xfrm>
                <a:off x="6094114" y="3928484"/>
                <a:ext cx="5505674" cy="1631216"/>
              </a:xfrm>
              <a:prstGeom prst="rect">
                <a:avLst/>
              </a:prstGeom>
              <a:blipFill>
                <a:blip r:embed="rId6"/>
                <a:stretch>
                  <a:fillRect t="-1866" b="-5970"/>
                </a:stretch>
              </a:blipFill>
            </p:spPr>
            <p:txBody>
              <a:bodyPr/>
              <a:lstStyle/>
              <a:p>
                <a:r>
                  <a:rPr lang="el-GR">
                    <a:noFill/>
                  </a:rPr>
                  <a:t> </a:t>
                </a:r>
              </a:p>
            </p:txBody>
          </p:sp>
        </mc:Fallback>
      </mc:AlternateContent>
    </p:spTree>
    <p:extLst>
      <p:ext uri="{BB962C8B-B14F-4D97-AF65-F5344CB8AC3E}">
        <p14:creationId xmlns:p14="http://schemas.microsoft.com/office/powerpoint/2010/main" val="1869897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B52848-7D30-31FC-D007-22D16213E3B3}"/>
              </a:ext>
            </a:extLst>
          </p:cNvPr>
          <p:cNvPicPr>
            <a:picLocks noChangeAspect="1"/>
          </p:cNvPicPr>
          <p:nvPr/>
        </p:nvPicPr>
        <p:blipFill>
          <a:blip r:embed="rId3"/>
          <a:srcRect l="20165" r="26769"/>
          <a:stretch/>
        </p:blipFill>
        <p:spPr>
          <a:xfrm>
            <a:off x="3393700" y="1172540"/>
            <a:ext cx="5404600" cy="4512920"/>
          </a:xfrm>
          <a:prstGeom prst="rect">
            <a:avLst/>
          </a:prstGeom>
        </p:spPr>
      </p:pic>
      <p:sp>
        <p:nvSpPr>
          <p:cNvPr id="2" name="Title 1">
            <a:extLst>
              <a:ext uri="{FF2B5EF4-FFF2-40B4-BE49-F238E27FC236}">
                <a16:creationId xmlns:a16="http://schemas.microsoft.com/office/drawing/2014/main" id="{77B6F884-2F64-C474-9B2B-C304C2AC36B8}"/>
              </a:ext>
            </a:extLst>
          </p:cNvPr>
          <p:cNvSpPr>
            <a:spLocks noGrp="1"/>
          </p:cNvSpPr>
          <p:nvPr>
            <p:ph type="title"/>
          </p:nvPr>
        </p:nvSpPr>
        <p:spPr>
          <a:xfrm>
            <a:off x="928913" y="288975"/>
            <a:ext cx="10515600" cy="1325563"/>
          </a:xfrm>
        </p:spPr>
        <p:txBody>
          <a:bodyPr/>
          <a:lstStyle/>
          <a:p>
            <a:r>
              <a:rPr lang="el-GR" dirty="0">
                <a:latin typeface="Calibri" panose="020F0502020204030204" pitchFamily="34" charset="0"/>
                <a:ea typeface="Calibri" panose="020F0502020204030204" pitchFamily="34" charset="0"/>
                <a:cs typeface="Calibri" panose="020F0502020204030204" pitchFamily="34" charset="0"/>
              </a:rPr>
              <a:t>Στόχος εργασίας</a:t>
            </a:r>
          </a:p>
        </p:txBody>
      </p:sp>
      <p:pic>
        <p:nvPicPr>
          <p:cNvPr id="3" name="Content Placeholder 2">
            <a:extLst>
              <a:ext uri="{FF2B5EF4-FFF2-40B4-BE49-F238E27FC236}">
                <a16:creationId xmlns:a16="http://schemas.microsoft.com/office/drawing/2014/main" id="{2B69D822-E5E9-4D95-DF67-2A0141EDE345}"/>
              </a:ext>
            </a:extLst>
          </p:cNvPr>
          <p:cNvPicPr>
            <a:picLocks noGrp="1" noChangeAspect="1"/>
          </p:cNvPicPr>
          <p:nvPr>
            <p:ph idx="1"/>
          </p:nvPr>
        </p:nvPicPr>
        <p:blipFill>
          <a:blip r:embed="rId4"/>
          <a:stretch>
            <a:fillRect/>
          </a:stretch>
        </p:blipFill>
        <p:spPr>
          <a:xfrm>
            <a:off x="1923103" y="4581843"/>
            <a:ext cx="1325563" cy="1325563"/>
          </a:xfrm>
          <a:prstGeom prst="rect">
            <a:avLst/>
          </a:prstGeom>
        </p:spPr>
      </p:pic>
      <p:sp>
        <p:nvSpPr>
          <p:cNvPr id="7" name="Slide Number Placeholder 6">
            <a:extLst>
              <a:ext uri="{FF2B5EF4-FFF2-40B4-BE49-F238E27FC236}">
                <a16:creationId xmlns:a16="http://schemas.microsoft.com/office/drawing/2014/main" id="{37C22322-F7C9-3056-50D8-2DCFD949EE71}"/>
              </a:ext>
            </a:extLst>
          </p:cNvPr>
          <p:cNvSpPr>
            <a:spLocks noGrp="1"/>
          </p:cNvSpPr>
          <p:nvPr>
            <p:ph type="sldNum" sz="quarter" idx="12"/>
          </p:nvPr>
        </p:nvSpPr>
        <p:spPr/>
        <p:txBody>
          <a:bodyPr/>
          <a:lstStyle/>
          <a:p>
            <a:pPr algn="ctr"/>
            <a:fld id="{58C9BF81-C83D-42AC-BA3A-6B7D8ABF6CAB}" type="slidenum">
              <a:rPr lang="el-GR" smtClean="0"/>
              <a:pPr algn="ctr"/>
              <a:t>2</a:t>
            </a:fld>
            <a:endParaRPr lang="el-GR" dirty="0"/>
          </a:p>
        </p:txBody>
      </p:sp>
      <p:sp>
        <p:nvSpPr>
          <p:cNvPr id="6" name="Rectangle 5">
            <a:extLst>
              <a:ext uri="{FF2B5EF4-FFF2-40B4-BE49-F238E27FC236}">
                <a16:creationId xmlns:a16="http://schemas.microsoft.com/office/drawing/2014/main" id="{8E6E43B6-D95B-505E-9BF6-DB6F4F021B9B}"/>
              </a:ext>
            </a:extLst>
          </p:cNvPr>
          <p:cNvSpPr/>
          <p:nvPr/>
        </p:nvSpPr>
        <p:spPr>
          <a:xfrm>
            <a:off x="3288949" y="3622859"/>
            <a:ext cx="1362973" cy="16217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8" name="Rectangle 7">
            <a:extLst>
              <a:ext uri="{FF2B5EF4-FFF2-40B4-BE49-F238E27FC236}">
                <a16:creationId xmlns:a16="http://schemas.microsoft.com/office/drawing/2014/main" id="{01B563D1-E984-BDE1-F5CD-8DB86690E718}"/>
              </a:ext>
            </a:extLst>
          </p:cNvPr>
          <p:cNvSpPr/>
          <p:nvPr/>
        </p:nvSpPr>
        <p:spPr>
          <a:xfrm>
            <a:off x="5112836" y="4793214"/>
            <a:ext cx="538266" cy="162176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9" name="Picture 8">
            <a:extLst>
              <a:ext uri="{FF2B5EF4-FFF2-40B4-BE49-F238E27FC236}">
                <a16:creationId xmlns:a16="http://schemas.microsoft.com/office/drawing/2014/main" id="{60094A2B-7E88-CF32-1136-07B6E1E5C99F}"/>
              </a:ext>
            </a:extLst>
          </p:cNvPr>
          <p:cNvPicPr>
            <a:picLocks noChangeAspect="1"/>
          </p:cNvPicPr>
          <p:nvPr/>
        </p:nvPicPr>
        <p:blipFill>
          <a:blip r:embed="rId5"/>
          <a:stretch>
            <a:fillRect/>
          </a:stretch>
        </p:blipFill>
        <p:spPr>
          <a:xfrm>
            <a:off x="4817344" y="4373242"/>
            <a:ext cx="1186118" cy="1186118"/>
          </a:xfrm>
          <a:prstGeom prst="rect">
            <a:avLst/>
          </a:prstGeom>
        </p:spPr>
      </p:pic>
      <p:pic>
        <p:nvPicPr>
          <p:cNvPr id="10" name="Picture 9">
            <a:extLst>
              <a:ext uri="{FF2B5EF4-FFF2-40B4-BE49-F238E27FC236}">
                <a16:creationId xmlns:a16="http://schemas.microsoft.com/office/drawing/2014/main" id="{12F3AFB8-1E5A-5DFC-DDC4-BB8656C812E3}"/>
              </a:ext>
            </a:extLst>
          </p:cNvPr>
          <p:cNvPicPr>
            <a:picLocks noChangeAspect="1"/>
          </p:cNvPicPr>
          <p:nvPr/>
        </p:nvPicPr>
        <p:blipFill>
          <a:blip r:embed="rId6"/>
          <a:stretch>
            <a:fillRect/>
          </a:stretch>
        </p:blipFill>
        <p:spPr>
          <a:xfrm>
            <a:off x="8798300" y="1999191"/>
            <a:ext cx="1313644" cy="1313644"/>
          </a:xfrm>
          <a:prstGeom prst="rect">
            <a:avLst/>
          </a:prstGeom>
        </p:spPr>
      </p:pic>
      <p:sp>
        <p:nvSpPr>
          <p:cNvPr id="13" name="Rectangle 12">
            <a:extLst>
              <a:ext uri="{FF2B5EF4-FFF2-40B4-BE49-F238E27FC236}">
                <a16:creationId xmlns:a16="http://schemas.microsoft.com/office/drawing/2014/main" id="{22D58BCC-E007-F95A-5B07-598B3106F5E8}"/>
              </a:ext>
            </a:extLst>
          </p:cNvPr>
          <p:cNvSpPr/>
          <p:nvPr/>
        </p:nvSpPr>
        <p:spPr>
          <a:xfrm>
            <a:off x="6562725" y="2943554"/>
            <a:ext cx="538265" cy="5641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dirty="0"/>
          </a:p>
        </p:txBody>
      </p:sp>
      <p:pic>
        <p:nvPicPr>
          <p:cNvPr id="15" name="Picture 14">
            <a:extLst>
              <a:ext uri="{FF2B5EF4-FFF2-40B4-BE49-F238E27FC236}">
                <a16:creationId xmlns:a16="http://schemas.microsoft.com/office/drawing/2014/main" id="{3C039818-2DEC-A18C-FBA1-57C4C3DE0B06}"/>
              </a:ext>
            </a:extLst>
          </p:cNvPr>
          <p:cNvPicPr>
            <a:picLocks noChangeAspect="1"/>
          </p:cNvPicPr>
          <p:nvPr/>
        </p:nvPicPr>
        <p:blipFill>
          <a:blip r:embed="rId5"/>
          <a:stretch>
            <a:fillRect/>
          </a:stretch>
        </p:blipFill>
        <p:spPr>
          <a:xfrm>
            <a:off x="6238798" y="2282226"/>
            <a:ext cx="1186118" cy="1186118"/>
          </a:xfrm>
          <a:prstGeom prst="rect">
            <a:avLst/>
          </a:prstGeom>
        </p:spPr>
      </p:pic>
      <p:sp>
        <p:nvSpPr>
          <p:cNvPr id="16" name="Rectangle 15">
            <a:extLst>
              <a:ext uri="{FF2B5EF4-FFF2-40B4-BE49-F238E27FC236}">
                <a16:creationId xmlns:a16="http://schemas.microsoft.com/office/drawing/2014/main" id="{DC3A90E8-C8A0-2E8C-A117-3821ECD1B202}"/>
              </a:ext>
            </a:extLst>
          </p:cNvPr>
          <p:cNvSpPr/>
          <p:nvPr/>
        </p:nvSpPr>
        <p:spPr>
          <a:xfrm>
            <a:off x="7540080" y="3702148"/>
            <a:ext cx="433254" cy="6192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17" name="Rectangle 16">
            <a:extLst>
              <a:ext uri="{FF2B5EF4-FFF2-40B4-BE49-F238E27FC236}">
                <a16:creationId xmlns:a16="http://schemas.microsoft.com/office/drawing/2014/main" id="{DEB93337-2E6D-43A2-E025-6C2A4D6EC708}"/>
              </a:ext>
            </a:extLst>
          </p:cNvPr>
          <p:cNvSpPr/>
          <p:nvPr/>
        </p:nvSpPr>
        <p:spPr>
          <a:xfrm>
            <a:off x="7469457" y="4196546"/>
            <a:ext cx="433254" cy="197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dirty="0"/>
          </a:p>
        </p:txBody>
      </p:sp>
      <p:pic>
        <p:nvPicPr>
          <p:cNvPr id="18" name="Picture 17">
            <a:extLst>
              <a:ext uri="{FF2B5EF4-FFF2-40B4-BE49-F238E27FC236}">
                <a16:creationId xmlns:a16="http://schemas.microsoft.com/office/drawing/2014/main" id="{294E5851-F2D7-6AFA-C957-8A8A0B292FEF}"/>
              </a:ext>
            </a:extLst>
          </p:cNvPr>
          <p:cNvPicPr>
            <a:picLocks noChangeAspect="1"/>
          </p:cNvPicPr>
          <p:nvPr/>
        </p:nvPicPr>
        <p:blipFill>
          <a:blip r:embed="rId5"/>
          <a:stretch>
            <a:fillRect/>
          </a:stretch>
        </p:blipFill>
        <p:spPr>
          <a:xfrm>
            <a:off x="7163648" y="3247624"/>
            <a:ext cx="1186118" cy="1186118"/>
          </a:xfrm>
          <a:prstGeom prst="rect">
            <a:avLst/>
          </a:prstGeom>
        </p:spPr>
      </p:pic>
    </p:spTree>
    <p:extLst>
      <p:ext uri="{BB962C8B-B14F-4D97-AF65-F5344CB8AC3E}">
        <p14:creationId xmlns:p14="http://schemas.microsoft.com/office/powerpoint/2010/main" val="2013307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31A8E-9F7F-3C49-898A-E068E105221F}"/>
              </a:ext>
            </a:extLst>
          </p:cNvPr>
          <p:cNvSpPr>
            <a:spLocks noGrp="1"/>
          </p:cNvSpPr>
          <p:nvPr>
            <p:ph type="title"/>
          </p:nvPr>
        </p:nvSpPr>
        <p:spPr>
          <a:xfrm>
            <a:off x="838200" y="280272"/>
            <a:ext cx="10515600" cy="1325563"/>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Pure Aloha</a:t>
            </a:r>
            <a:endParaRPr lang="el-GR"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DFA0CE87-3B71-202C-9755-58FFEB9E564F}"/>
              </a:ext>
            </a:extLst>
          </p:cNvPr>
          <p:cNvSpPr>
            <a:spLocks noGrp="1"/>
          </p:cNvSpPr>
          <p:nvPr>
            <p:ph type="sldNum" sz="quarter" idx="12"/>
          </p:nvPr>
        </p:nvSpPr>
        <p:spPr/>
        <p:txBody>
          <a:bodyPr/>
          <a:lstStyle/>
          <a:p>
            <a:fld id="{58C9BF81-C83D-42AC-BA3A-6B7D8ABF6CAB}" type="slidenum">
              <a:rPr lang="el-GR" smtClean="0"/>
              <a:pPr/>
              <a:t>20</a:t>
            </a:fld>
            <a:endParaRPr lang="el-GR" dirty="0"/>
          </a:p>
        </p:txBody>
      </p:sp>
      <p:pic>
        <p:nvPicPr>
          <p:cNvPr id="8" name="Graphic 20">
            <a:extLst>
              <a:ext uri="{FF2B5EF4-FFF2-40B4-BE49-F238E27FC236}">
                <a16:creationId xmlns:a16="http://schemas.microsoft.com/office/drawing/2014/main" id="{6F961742-3571-8C67-AEA4-479A1282C0A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75972" b="-905"/>
          <a:stretch/>
        </p:blipFill>
        <p:spPr bwMode="auto">
          <a:xfrm>
            <a:off x="6222165" y="4394104"/>
            <a:ext cx="5763621" cy="1964406"/>
          </a:xfrm>
          <a:prstGeom prst="rect">
            <a:avLst/>
          </a:prstGeom>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EBBD4C35-E720-7E6B-38FD-823D1AAE2E66}"/>
              </a:ext>
            </a:extLst>
          </p:cNvPr>
          <p:cNvSpPr txBox="1"/>
          <p:nvPr/>
        </p:nvSpPr>
        <p:spPr>
          <a:xfrm>
            <a:off x="6978537" y="4101674"/>
            <a:ext cx="3150927" cy="400110"/>
          </a:xfrm>
          <a:prstGeom prst="rect">
            <a:avLst/>
          </a:prstGeom>
          <a:noFill/>
        </p:spPr>
        <p:txBody>
          <a:bodyPr wrap="none" rtlCol="0">
            <a:spAutoFit/>
          </a:bodyPr>
          <a:lstStyle/>
          <a:p>
            <a:r>
              <a:rPr lang="el-GR" sz="2000" b="1" dirty="0">
                <a:latin typeface="Calibri" panose="020F0502020204030204" pitchFamily="34" charset="0"/>
                <a:ea typeface="Calibri" panose="020F0502020204030204" pitchFamily="34" charset="0"/>
                <a:cs typeface="Calibri" panose="020F0502020204030204" pitchFamily="34" charset="0"/>
              </a:rPr>
              <a:t>Οριακή επιτυχής μετάδοση</a:t>
            </a:r>
            <a:r>
              <a:rPr lang="el-GR" dirty="0">
                <a:latin typeface="Calibri" panose="020F0502020204030204" pitchFamily="34" charset="0"/>
                <a:ea typeface="Calibri" panose="020F0502020204030204" pitchFamily="34" charset="0"/>
                <a:cs typeface="Calibri" panose="020F0502020204030204" pitchFamily="34" charset="0"/>
              </a:rPr>
              <a:t> </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2A070C-72C2-8B6D-862E-11BB2BF6680B}"/>
                  </a:ext>
                </a:extLst>
              </p:cNvPr>
              <p:cNvSpPr txBox="1"/>
              <p:nvPr/>
            </p:nvSpPr>
            <p:spPr>
              <a:xfrm>
                <a:off x="3052450" y="2532997"/>
                <a:ext cx="6092890" cy="7178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sz="2000" b="1" i="1">
                              <a:latin typeface="Cambria Math" panose="02040503050406030204" pitchFamily="18" charset="0"/>
                            </a:rPr>
                          </m:ctrlPr>
                        </m:sSubPr>
                        <m:e>
                          <m:r>
                            <a:rPr lang="el-GR" sz="2000" b="1" i="1">
                              <a:latin typeface="Cambria Math" panose="02040503050406030204" pitchFamily="18" charset="0"/>
                            </a:rPr>
                            <m:t>𝑷</m:t>
                          </m:r>
                        </m:e>
                        <m:sub>
                          <m:r>
                            <a:rPr lang="el-GR" sz="2000" b="1" i="1">
                              <a:latin typeface="Cambria Math" panose="02040503050406030204" pitchFamily="18" charset="0"/>
                            </a:rPr>
                            <m:t>𝒔</m:t>
                          </m:r>
                          <m:r>
                            <a:rPr lang="en-US" sz="2000" b="1" i="1">
                              <a:latin typeface="Cambria Math" panose="02040503050406030204" pitchFamily="18" charset="0"/>
                            </a:rPr>
                            <m:t>𝒖𝒄𝒄𝒆𝒔𝒔</m:t>
                          </m:r>
                        </m:sub>
                      </m:sSub>
                      <m:r>
                        <a:rPr lang="el-GR" sz="2000" b="1" i="1">
                          <a:latin typeface="Cambria Math" panose="02040503050406030204" pitchFamily="18" charset="0"/>
                        </a:rPr>
                        <m:t>= </m:t>
                      </m:r>
                      <m:r>
                        <a:rPr lang="en-US" sz="2000" b="1" i="1">
                          <a:latin typeface="Cambria Math" panose="02040503050406030204" pitchFamily="18" charset="0"/>
                        </a:rPr>
                        <m:t>𝑷</m:t>
                      </m:r>
                      <m:d>
                        <m:dPr>
                          <m:begChr m:val="{"/>
                          <m:endChr m:val="}"/>
                          <m:ctrlPr>
                            <a:rPr lang="el-GR" sz="2000" b="1" i="1">
                              <a:latin typeface="Cambria Math" panose="02040503050406030204" pitchFamily="18" charset="0"/>
                            </a:rPr>
                          </m:ctrlPr>
                        </m:dPr>
                        <m:e>
                          <m:r>
                            <a:rPr lang="en-US" sz="2000" b="1" i="1">
                              <a:latin typeface="Cambria Math" panose="02040503050406030204" pitchFamily="18" charset="0"/>
                            </a:rPr>
                            <m:t>𝑿</m:t>
                          </m:r>
                          <m:r>
                            <a:rPr lang="el-GR" sz="2000" b="1" i="1">
                              <a:latin typeface="Cambria Math" panose="02040503050406030204" pitchFamily="18" charset="0"/>
                            </a:rPr>
                            <m:t>=</m:t>
                          </m:r>
                          <m:r>
                            <a:rPr lang="el-GR" sz="2000" b="1" i="1">
                              <a:latin typeface="Cambria Math" panose="02040503050406030204" pitchFamily="18" charset="0"/>
                            </a:rPr>
                            <m:t>𝟎</m:t>
                          </m:r>
                        </m:e>
                      </m:d>
                      <m:r>
                        <a:rPr lang="el-GR" sz="2000" b="1" i="1">
                          <a:latin typeface="Cambria Math" panose="02040503050406030204" pitchFamily="18" charset="0"/>
                        </a:rPr>
                        <m:t>=</m:t>
                      </m:r>
                      <m:f>
                        <m:fPr>
                          <m:ctrlPr>
                            <a:rPr lang="el-GR" sz="2000" b="1" i="1">
                              <a:latin typeface="Cambria Math" panose="02040503050406030204" pitchFamily="18" charset="0"/>
                            </a:rPr>
                          </m:ctrlPr>
                        </m:fPr>
                        <m:num>
                          <m:sSup>
                            <m:sSupPr>
                              <m:ctrlPr>
                                <a:rPr lang="el-GR" sz="2000" b="1" i="1">
                                  <a:latin typeface="Cambria Math" panose="02040503050406030204" pitchFamily="18" charset="0"/>
                                </a:rPr>
                              </m:ctrlPr>
                            </m:sSupPr>
                            <m:e>
                              <m:d>
                                <m:dPr>
                                  <m:ctrlPr>
                                    <a:rPr lang="el-GR" sz="2000" b="1" i="1">
                                      <a:latin typeface="Cambria Math" panose="02040503050406030204" pitchFamily="18" charset="0"/>
                                    </a:rPr>
                                  </m:ctrlPr>
                                </m:dPr>
                                <m:e>
                                  <m:r>
                                    <a:rPr lang="en-US" sz="2000" b="1" i="1">
                                      <a:latin typeface="Cambria Math" panose="02040503050406030204" pitchFamily="18" charset="0"/>
                                    </a:rPr>
                                    <m:t>𝒓</m:t>
                                  </m:r>
                                  <m:r>
                                    <a:rPr lang="el-GR" sz="2000" b="1" i="1">
                                      <a:latin typeface="Cambria Math" panose="02040503050406030204" pitchFamily="18" charset="0"/>
                                    </a:rPr>
                                    <m:t>∙</m:t>
                                  </m:r>
                                  <m:r>
                                    <a:rPr lang="el-GR" sz="2000" b="1" i="1">
                                      <a:latin typeface="Cambria Math" panose="02040503050406030204" pitchFamily="18" charset="0"/>
                                    </a:rPr>
                                    <m:t>𝟐</m:t>
                                  </m:r>
                                  <m:r>
                                    <a:rPr lang="el-GR" sz="2000" b="1" i="1">
                                      <a:latin typeface="Cambria Math" panose="02040503050406030204" pitchFamily="18" charset="0"/>
                                    </a:rPr>
                                    <m:t>𝜯</m:t>
                                  </m:r>
                                </m:e>
                              </m:d>
                            </m:e>
                            <m:sup>
                              <m:r>
                                <a:rPr lang="el-GR" sz="2000" b="1" i="1">
                                  <a:latin typeface="Cambria Math" panose="02040503050406030204" pitchFamily="18" charset="0"/>
                                </a:rPr>
                                <m:t>𝟎</m:t>
                              </m:r>
                            </m:sup>
                          </m:sSup>
                        </m:num>
                        <m:den>
                          <m:r>
                            <a:rPr lang="el-GR" sz="2000" b="1" i="1">
                              <a:latin typeface="Cambria Math" panose="02040503050406030204" pitchFamily="18" charset="0"/>
                            </a:rPr>
                            <m:t>𝟎</m:t>
                          </m:r>
                          <m:r>
                            <a:rPr lang="el-GR" sz="2000" b="1" i="1">
                              <a:latin typeface="Cambria Math" panose="02040503050406030204" pitchFamily="18" charset="0"/>
                            </a:rPr>
                            <m:t>!</m:t>
                          </m:r>
                        </m:den>
                      </m:f>
                      <m:r>
                        <a:rPr lang="el-GR" sz="2000" b="1" i="1">
                          <a:latin typeface="Cambria Math" panose="02040503050406030204" pitchFamily="18" charset="0"/>
                        </a:rPr>
                        <m:t>∙</m:t>
                      </m:r>
                      <m:sSup>
                        <m:sSupPr>
                          <m:ctrlPr>
                            <a:rPr lang="el-GR" sz="2000" b="1" i="1">
                              <a:latin typeface="Cambria Math" panose="02040503050406030204" pitchFamily="18" charset="0"/>
                            </a:rPr>
                          </m:ctrlPr>
                        </m:sSupPr>
                        <m:e>
                          <m:r>
                            <a:rPr lang="en-US" sz="2000" b="1" i="1">
                              <a:latin typeface="Cambria Math" panose="02040503050406030204" pitchFamily="18" charset="0"/>
                            </a:rPr>
                            <m:t>𝒆</m:t>
                          </m:r>
                        </m:e>
                        <m:sup>
                          <m:r>
                            <a:rPr lang="el-GR" sz="2000" b="1" i="1">
                              <a:latin typeface="Cambria Math" panose="02040503050406030204" pitchFamily="18" charset="0"/>
                            </a:rPr>
                            <m:t>−</m:t>
                          </m:r>
                          <m:r>
                            <a:rPr lang="en-US" sz="2000" b="1" i="1">
                              <a:latin typeface="Cambria Math" panose="02040503050406030204" pitchFamily="18" charset="0"/>
                            </a:rPr>
                            <m:t>𝒓</m:t>
                          </m:r>
                          <m:r>
                            <a:rPr lang="el-GR" sz="2000" b="1" i="1">
                              <a:latin typeface="Cambria Math" panose="02040503050406030204" pitchFamily="18" charset="0"/>
                            </a:rPr>
                            <m:t>∙</m:t>
                          </m:r>
                          <m:r>
                            <a:rPr lang="el-GR" sz="2000" b="1" i="1">
                              <a:latin typeface="Cambria Math" panose="02040503050406030204" pitchFamily="18" charset="0"/>
                            </a:rPr>
                            <m:t>𝟐</m:t>
                          </m:r>
                          <m:r>
                            <a:rPr lang="el-GR" sz="2000" b="1" i="1">
                              <a:latin typeface="Cambria Math" panose="02040503050406030204" pitchFamily="18" charset="0"/>
                            </a:rPr>
                            <m:t>𝜯</m:t>
                          </m:r>
                        </m:sup>
                      </m:sSup>
                      <m:r>
                        <a:rPr lang="el-GR" sz="2000" b="1" i="1">
                          <a:latin typeface="Cambria Math" panose="02040503050406030204" pitchFamily="18" charset="0"/>
                        </a:rPr>
                        <m:t>= </m:t>
                      </m:r>
                      <m:sSup>
                        <m:sSupPr>
                          <m:ctrlPr>
                            <a:rPr lang="el-GR" sz="2000" b="1" i="1">
                              <a:latin typeface="Cambria Math" panose="02040503050406030204" pitchFamily="18" charset="0"/>
                            </a:rPr>
                          </m:ctrlPr>
                        </m:sSupPr>
                        <m:e>
                          <m:r>
                            <a:rPr lang="en-US" sz="2000" b="1" i="1">
                              <a:latin typeface="Cambria Math" panose="02040503050406030204" pitchFamily="18" charset="0"/>
                            </a:rPr>
                            <m:t>𝒆</m:t>
                          </m:r>
                        </m:e>
                        <m:sup>
                          <m:r>
                            <a:rPr lang="el-GR" sz="2000" b="1" i="1">
                              <a:latin typeface="Cambria Math" panose="02040503050406030204" pitchFamily="18" charset="0"/>
                            </a:rPr>
                            <m:t>−</m:t>
                          </m:r>
                          <m:r>
                            <a:rPr lang="el-GR" sz="2000" b="1" i="1">
                              <a:latin typeface="Cambria Math" panose="02040503050406030204" pitchFamily="18" charset="0"/>
                            </a:rPr>
                            <m:t>𝟐</m:t>
                          </m:r>
                          <m:r>
                            <a:rPr lang="en-US" sz="2000" b="1" i="1">
                              <a:latin typeface="Cambria Math" panose="02040503050406030204" pitchFamily="18" charset="0"/>
                            </a:rPr>
                            <m:t>𝒓</m:t>
                          </m:r>
                          <m:r>
                            <a:rPr lang="el-GR" sz="2000" b="1" i="1">
                              <a:latin typeface="Cambria Math" panose="02040503050406030204" pitchFamily="18" charset="0"/>
                            </a:rPr>
                            <m:t>𝜯</m:t>
                          </m:r>
                        </m:sup>
                      </m:sSup>
                    </m:oMath>
                  </m:oMathPara>
                </a14:m>
                <a:endParaRPr lang="el-GR" sz="2000" dirty="0"/>
              </a:p>
            </p:txBody>
          </p:sp>
        </mc:Choice>
        <mc:Fallback xmlns="">
          <p:sp>
            <p:nvSpPr>
              <p:cNvPr id="11" name="TextBox 10">
                <a:extLst>
                  <a:ext uri="{FF2B5EF4-FFF2-40B4-BE49-F238E27FC236}">
                    <a16:creationId xmlns:a16="http://schemas.microsoft.com/office/drawing/2014/main" id="{D22A070C-72C2-8B6D-862E-11BB2BF6680B}"/>
                  </a:ext>
                </a:extLst>
              </p:cNvPr>
              <p:cNvSpPr txBox="1">
                <a:spLocks noRot="1" noChangeAspect="1" noMove="1" noResize="1" noEditPoints="1" noAdjustHandles="1" noChangeArrowheads="1" noChangeShapeType="1" noTextEdit="1"/>
              </p:cNvSpPr>
              <p:nvPr/>
            </p:nvSpPr>
            <p:spPr>
              <a:xfrm>
                <a:off x="3052450" y="2532997"/>
                <a:ext cx="6092890" cy="717825"/>
              </a:xfrm>
              <a:prstGeom prst="rect">
                <a:avLst/>
              </a:prstGeom>
              <a:blipFill>
                <a:blip r:embed="rId5"/>
                <a:stretch>
                  <a:fillRect/>
                </a:stretch>
              </a:blipFill>
            </p:spPr>
            <p:txBody>
              <a:bodyPr/>
              <a:lstStyle/>
              <a:p>
                <a:r>
                  <a:rPr lang="el-GR">
                    <a:noFill/>
                  </a:rPr>
                  <a:t> </a:t>
                </a:r>
              </a:p>
            </p:txBody>
          </p:sp>
        </mc:Fallback>
      </mc:AlternateContent>
      <p:sp>
        <p:nvSpPr>
          <p:cNvPr id="12" name="TextBox 11">
            <a:extLst>
              <a:ext uri="{FF2B5EF4-FFF2-40B4-BE49-F238E27FC236}">
                <a16:creationId xmlns:a16="http://schemas.microsoft.com/office/drawing/2014/main" id="{0CAA352B-728A-16BA-AE19-03C112DCC6AE}"/>
              </a:ext>
            </a:extLst>
          </p:cNvPr>
          <p:cNvSpPr txBox="1"/>
          <p:nvPr/>
        </p:nvSpPr>
        <p:spPr>
          <a:xfrm>
            <a:off x="4798209" y="1958841"/>
            <a:ext cx="2432333" cy="415498"/>
          </a:xfrm>
          <a:prstGeom prst="rect">
            <a:avLst/>
          </a:prstGeom>
          <a:noFill/>
        </p:spPr>
        <p:txBody>
          <a:bodyPr wrap="none" rtlCol="0">
            <a:spAutoFit/>
          </a:bodyPr>
          <a:lstStyle/>
          <a:p>
            <a:r>
              <a:rPr lang="el-GR" sz="2100" b="1" dirty="0">
                <a:latin typeface="Calibri" panose="020F0502020204030204" pitchFamily="34" charset="0"/>
                <a:ea typeface="Calibri" panose="020F0502020204030204" pitchFamily="34" charset="0"/>
                <a:cs typeface="Calibri" panose="020F0502020204030204" pitchFamily="34" charset="0"/>
              </a:rPr>
              <a:t>Επιτυχής Μετάδοση</a:t>
            </a:r>
          </a:p>
        </p:txBody>
      </p:sp>
      <p:sp>
        <p:nvSpPr>
          <p:cNvPr id="13" name="Rectangle 12">
            <a:extLst>
              <a:ext uri="{FF2B5EF4-FFF2-40B4-BE49-F238E27FC236}">
                <a16:creationId xmlns:a16="http://schemas.microsoft.com/office/drawing/2014/main" id="{878F1E16-1AFC-6298-5D9D-EE594DDADE67}"/>
              </a:ext>
            </a:extLst>
          </p:cNvPr>
          <p:cNvSpPr/>
          <p:nvPr/>
        </p:nvSpPr>
        <p:spPr>
          <a:xfrm>
            <a:off x="3214189" y="2456687"/>
            <a:ext cx="5763621" cy="1060934"/>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16" name="Graphic 23">
            <a:extLst>
              <a:ext uri="{FF2B5EF4-FFF2-40B4-BE49-F238E27FC236}">
                <a16:creationId xmlns:a16="http://schemas.microsoft.com/office/drawing/2014/main" id="{051C9B14-FAE0-5B0D-B833-A9F2F9D2CB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3537" y="4394104"/>
            <a:ext cx="6004831" cy="1918703"/>
          </a:xfrm>
          <a:prstGeom prst="rect">
            <a:avLst/>
          </a:prstGeom>
        </p:spPr>
      </p:pic>
      <p:sp>
        <p:nvSpPr>
          <p:cNvPr id="18" name="TextBox 17">
            <a:extLst>
              <a:ext uri="{FF2B5EF4-FFF2-40B4-BE49-F238E27FC236}">
                <a16:creationId xmlns:a16="http://schemas.microsoft.com/office/drawing/2014/main" id="{50401D9B-BF43-51F5-25C5-349B1C17F9FD}"/>
              </a:ext>
            </a:extLst>
          </p:cNvPr>
          <p:cNvSpPr txBox="1"/>
          <p:nvPr/>
        </p:nvSpPr>
        <p:spPr>
          <a:xfrm>
            <a:off x="1343906" y="4144146"/>
            <a:ext cx="2413830" cy="400110"/>
          </a:xfrm>
          <a:prstGeom prst="rect">
            <a:avLst/>
          </a:prstGeom>
          <a:noFill/>
        </p:spPr>
        <p:txBody>
          <a:bodyPr wrap="square">
            <a:spAutoFit/>
          </a:bodyPr>
          <a:lstStyle/>
          <a:p>
            <a:pPr algn="ctr"/>
            <a:r>
              <a:rPr lang="el-GR" sz="2000" b="1" dirty="0">
                <a:latin typeface="Calibri" panose="020F0502020204030204" pitchFamily="34" charset="0"/>
                <a:ea typeface="Calibri" panose="020F0502020204030204" pitchFamily="34" charset="0"/>
                <a:cs typeface="Calibri" panose="020F0502020204030204" pitchFamily="34" charset="0"/>
              </a:rPr>
              <a:t>Επιτυχής μετάδοση</a:t>
            </a:r>
            <a:r>
              <a:rPr lang="el-GR" sz="2000" dirty="0">
                <a:latin typeface="Calibri" panose="020F0502020204030204" pitchFamily="34" charset="0"/>
                <a:ea typeface="Calibri" panose="020F0502020204030204" pitchFamily="34" charset="0"/>
                <a:cs typeface="Calibri" panose="020F0502020204030204" pitchFamily="34" charset="0"/>
              </a:rPr>
              <a:t> </a:t>
            </a:r>
            <a:endParaRPr lang="el-GR" dirty="0">
              <a:latin typeface="Calibri" panose="020F0502020204030204" pitchFamily="34" charset="0"/>
              <a:ea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8ABCD6DA-77BC-502A-5DFE-1D3A2E9C0B36}"/>
              </a:ext>
            </a:extLst>
          </p:cNvPr>
          <p:cNvSpPr txBox="1"/>
          <p:nvPr/>
        </p:nvSpPr>
        <p:spPr>
          <a:xfrm>
            <a:off x="1299456" y="6157809"/>
            <a:ext cx="2413830" cy="400110"/>
          </a:xfrm>
          <a:prstGeom prst="rect">
            <a:avLst/>
          </a:prstGeom>
          <a:noFill/>
        </p:spPr>
        <p:txBody>
          <a:bodyPr wrap="square">
            <a:spAutoFit/>
          </a:bodyPr>
          <a:lstStyle/>
          <a:p>
            <a:pPr algn="ctr"/>
            <a:r>
              <a:rPr lang="el-GR" sz="2000" dirty="0">
                <a:latin typeface="Calibri" panose="020F0502020204030204" pitchFamily="34" charset="0"/>
                <a:ea typeface="Calibri" panose="020F0502020204030204" pitchFamily="34" charset="0"/>
                <a:cs typeface="Calibri" panose="020F0502020204030204" pitchFamily="34" charset="0"/>
              </a:rPr>
              <a:t>(α)</a:t>
            </a:r>
            <a:endParaRPr lang="el-GR" dirty="0">
              <a:latin typeface="Calibri" panose="020F0502020204030204" pitchFamily="34" charset="0"/>
              <a:ea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3C1E76A2-446A-9B3B-4FFC-33E2C34E0869}"/>
              </a:ext>
            </a:extLst>
          </p:cNvPr>
          <p:cNvSpPr txBox="1"/>
          <p:nvPr/>
        </p:nvSpPr>
        <p:spPr>
          <a:xfrm>
            <a:off x="7573326" y="6112752"/>
            <a:ext cx="2413830" cy="400110"/>
          </a:xfrm>
          <a:prstGeom prst="rect">
            <a:avLst/>
          </a:prstGeom>
          <a:noFill/>
        </p:spPr>
        <p:txBody>
          <a:bodyPr wrap="square">
            <a:spAutoFit/>
          </a:bodyPr>
          <a:lstStyle/>
          <a:p>
            <a:pPr algn="ctr"/>
            <a:r>
              <a:rPr lang="el-GR" sz="2000" dirty="0">
                <a:latin typeface="Calibri" panose="020F0502020204030204" pitchFamily="34" charset="0"/>
                <a:ea typeface="Calibri" panose="020F0502020204030204" pitchFamily="34" charset="0"/>
                <a:cs typeface="Calibri" panose="020F0502020204030204" pitchFamily="34" charset="0"/>
              </a:rPr>
              <a:t>(β)</a:t>
            </a:r>
            <a:endParaRPr lang="el-G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9190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31A8E-9F7F-3C49-898A-E068E105221F}"/>
              </a:ext>
            </a:extLst>
          </p:cNvPr>
          <p:cNvSpPr>
            <a:spLocks noGrp="1"/>
          </p:cNvSpPr>
          <p:nvPr>
            <p:ph type="title"/>
          </p:nvPr>
        </p:nvSpPr>
        <p:spPr>
          <a:xfrm>
            <a:off x="838199" y="299666"/>
            <a:ext cx="10515600" cy="1325563"/>
          </a:xfrm>
        </p:spPr>
        <p:txBody>
          <a:bodyPr/>
          <a:lstStyle/>
          <a:p>
            <a:r>
              <a:rPr lang="en-US" dirty="0"/>
              <a:t>Pure Aloha</a:t>
            </a:r>
            <a:endParaRPr lang="el-GR" dirty="0"/>
          </a:p>
        </p:txBody>
      </p:sp>
      <p:sp>
        <p:nvSpPr>
          <p:cNvPr id="4" name="Slide Number Placeholder 3">
            <a:extLst>
              <a:ext uri="{FF2B5EF4-FFF2-40B4-BE49-F238E27FC236}">
                <a16:creationId xmlns:a16="http://schemas.microsoft.com/office/drawing/2014/main" id="{DFA0CE87-3B71-202C-9755-58FFEB9E564F}"/>
              </a:ext>
            </a:extLst>
          </p:cNvPr>
          <p:cNvSpPr>
            <a:spLocks noGrp="1"/>
          </p:cNvSpPr>
          <p:nvPr>
            <p:ph type="sldNum" sz="quarter" idx="12"/>
          </p:nvPr>
        </p:nvSpPr>
        <p:spPr/>
        <p:txBody>
          <a:bodyPr/>
          <a:lstStyle/>
          <a:p>
            <a:fld id="{58C9BF81-C83D-42AC-BA3A-6B7D8ABF6CAB}" type="slidenum">
              <a:rPr lang="el-GR" smtClean="0"/>
              <a:pPr/>
              <a:t>21</a:t>
            </a:fld>
            <a:endParaRPr lang="el-GR"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2A070C-72C2-8B6D-862E-11BB2BF6680B}"/>
                  </a:ext>
                </a:extLst>
              </p:cNvPr>
              <p:cNvSpPr txBox="1"/>
              <p:nvPr/>
            </p:nvSpPr>
            <p:spPr>
              <a:xfrm>
                <a:off x="3049555" y="2734767"/>
                <a:ext cx="6092890" cy="4070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sz="2000" b="1"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l-GR" sz="2000" b="1" i="1">
                              <a:effectLst/>
                              <a:latin typeface="Cambria Math" panose="02040503050406030204" pitchFamily="18" charset="0"/>
                              <a:ea typeface="Times New Roman" panose="02020603050405020304" pitchFamily="18" charset="0"/>
                              <a:cs typeface="Times New Roman" panose="02020603050405020304" pitchFamily="18" charset="0"/>
                            </a:rPr>
                            <m:t>𝑷</m:t>
                          </m:r>
                        </m:e>
                        <m:sub>
                          <m:r>
                            <a:rPr lang="en-US" sz="2000" b="1" i="1">
                              <a:effectLst/>
                              <a:latin typeface="Cambria Math" panose="02040503050406030204" pitchFamily="18" charset="0"/>
                              <a:ea typeface="Times New Roman" panose="02020603050405020304" pitchFamily="18" charset="0"/>
                              <a:cs typeface="Times New Roman" panose="02020603050405020304" pitchFamily="18" charset="0"/>
                            </a:rPr>
                            <m:t>𝒄𝒐𝒍𝒍𝒊𝒔𝒊𝒐𝒏</m:t>
                          </m:r>
                        </m:sub>
                      </m:sSub>
                      <m:r>
                        <a:rPr lang="el-GR" sz="2000" b="1" i="1">
                          <a:effectLst/>
                          <a:latin typeface="Cambria Math" panose="02040503050406030204" pitchFamily="18" charset="0"/>
                          <a:ea typeface="Calibri" panose="020F0502020204030204" pitchFamily="34" charset="0"/>
                          <a:cs typeface="Times New Roman" panose="02020603050405020304" pitchFamily="18" charset="0"/>
                        </a:rPr>
                        <m:t>=</m:t>
                      </m:r>
                      <m:r>
                        <a:rPr lang="el-GR" sz="2000" b="1" i="1">
                          <a:effectLst/>
                          <a:latin typeface="Cambria Math" panose="02040503050406030204" pitchFamily="18" charset="0"/>
                          <a:ea typeface="Calibri" panose="020F0502020204030204" pitchFamily="34" charset="0"/>
                          <a:cs typeface="Times New Roman" panose="02020603050405020304" pitchFamily="18" charset="0"/>
                        </a:rPr>
                        <m:t>𝟏</m:t>
                      </m:r>
                      <m:r>
                        <a:rPr lang="el-GR" sz="2000" b="1" i="1">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a:effectLst/>
                          <a:latin typeface="Cambria Math" panose="02040503050406030204" pitchFamily="18" charset="0"/>
                          <a:ea typeface="Calibri" panose="020F0502020204030204" pitchFamily="34" charset="0"/>
                          <a:cs typeface="Times New Roman" panose="02020603050405020304" pitchFamily="18" charset="0"/>
                        </a:rPr>
                        <m:t>𝑷</m:t>
                      </m:r>
                      <m:d>
                        <m:dPr>
                          <m:begChr m:val="{"/>
                          <m:endChr m:val="}"/>
                          <m:ctrlPr>
                            <a:rPr lang="el-GR" sz="2000" b="1" i="1">
                              <a:effectLst/>
                              <a:latin typeface="Cambria Math" panose="02040503050406030204" pitchFamily="18" charset="0"/>
                              <a:cs typeface="Times New Roman" panose="02020603050405020304" pitchFamily="18" charset="0"/>
                            </a:rPr>
                          </m:ctrlPr>
                        </m:dPr>
                        <m:e>
                          <m:r>
                            <a:rPr lang="en-US" sz="2000" b="1" i="1">
                              <a:effectLst/>
                              <a:latin typeface="Cambria Math" panose="02040503050406030204" pitchFamily="18" charset="0"/>
                              <a:ea typeface="Calibri" panose="020F0502020204030204" pitchFamily="34" charset="0"/>
                              <a:cs typeface="Times New Roman" panose="02020603050405020304" pitchFamily="18" charset="0"/>
                            </a:rPr>
                            <m:t>𝑿</m:t>
                          </m:r>
                          <m:r>
                            <a:rPr lang="el-GR" sz="2000" b="1" i="1">
                              <a:effectLst/>
                              <a:latin typeface="Cambria Math" panose="02040503050406030204" pitchFamily="18" charset="0"/>
                              <a:ea typeface="Calibri" panose="020F0502020204030204" pitchFamily="34" charset="0"/>
                              <a:cs typeface="Times New Roman" panose="02020603050405020304" pitchFamily="18" charset="0"/>
                            </a:rPr>
                            <m:t>=</m:t>
                          </m:r>
                          <m:r>
                            <a:rPr lang="el-GR" sz="2000" b="1" i="1">
                              <a:effectLst/>
                              <a:latin typeface="Cambria Math" panose="02040503050406030204" pitchFamily="18" charset="0"/>
                              <a:ea typeface="Calibri" panose="020F0502020204030204" pitchFamily="34" charset="0"/>
                              <a:cs typeface="Times New Roman" panose="02020603050405020304" pitchFamily="18" charset="0"/>
                            </a:rPr>
                            <m:t>𝟎</m:t>
                          </m:r>
                        </m:e>
                      </m:d>
                      <m:r>
                        <a:rPr lang="el-GR" sz="2000" b="1" i="1">
                          <a:effectLst/>
                          <a:latin typeface="Cambria Math" panose="02040503050406030204" pitchFamily="18" charset="0"/>
                          <a:ea typeface="Calibri" panose="020F0502020204030204" pitchFamily="34" charset="0"/>
                          <a:cs typeface="Times New Roman" panose="02020603050405020304" pitchFamily="18" charset="0"/>
                        </a:rPr>
                        <m:t>=</m:t>
                      </m:r>
                      <m:r>
                        <a:rPr lang="el-GR" sz="2000" b="1" i="1">
                          <a:effectLst/>
                          <a:latin typeface="Cambria Math" panose="02040503050406030204" pitchFamily="18" charset="0"/>
                          <a:ea typeface="Calibri" panose="020F0502020204030204" pitchFamily="34" charset="0"/>
                          <a:cs typeface="Times New Roman" panose="02020603050405020304" pitchFamily="18" charset="0"/>
                        </a:rPr>
                        <m:t>𝟏</m:t>
                      </m:r>
                      <m:r>
                        <a:rPr lang="el-GR" sz="2000" b="1"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l-GR" sz="2000" b="1"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b="1" i="1">
                              <a:effectLst/>
                              <a:latin typeface="Cambria Math" panose="02040503050406030204" pitchFamily="18" charset="0"/>
                              <a:ea typeface="Times New Roman" panose="02020603050405020304" pitchFamily="18" charset="0"/>
                              <a:cs typeface="Times New Roman" panose="02020603050405020304" pitchFamily="18" charset="0"/>
                            </a:rPr>
                            <m:t>𝒆</m:t>
                          </m:r>
                        </m:e>
                        <m:sup>
                          <m:r>
                            <a:rPr lang="el-GR" sz="20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l-GR" sz="2000" b="1" i="1">
                              <a:effectLst/>
                              <a:latin typeface="Cambria Math" panose="02040503050406030204" pitchFamily="18" charset="0"/>
                              <a:ea typeface="Times New Roman" panose="02020603050405020304" pitchFamily="18" charset="0"/>
                              <a:cs typeface="Times New Roman" panose="02020603050405020304" pitchFamily="18" charset="0"/>
                            </a:rPr>
                            <m:t>𝟐</m:t>
                          </m:r>
                          <m:r>
                            <a:rPr lang="en-US" sz="2000" b="1" i="1">
                              <a:effectLst/>
                              <a:latin typeface="Cambria Math" panose="02040503050406030204" pitchFamily="18" charset="0"/>
                              <a:ea typeface="Times New Roman" panose="02020603050405020304" pitchFamily="18" charset="0"/>
                              <a:cs typeface="Times New Roman" panose="02020603050405020304" pitchFamily="18" charset="0"/>
                            </a:rPr>
                            <m:t>𝒓</m:t>
                          </m:r>
                          <m:r>
                            <a:rPr lang="el-GR" sz="2000" b="1" i="1">
                              <a:effectLst/>
                              <a:latin typeface="Cambria Math" panose="02040503050406030204" pitchFamily="18" charset="0"/>
                              <a:ea typeface="Times New Roman" panose="02020603050405020304" pitchFamily="18" charset="0"/>
                              <a:cs typeface="Times New Roman" panose="02020603050405020304" pitchFamily="18" charset="0"/>
                            </a:rPr>
                            <m:t>𝜯</m:t>
                          </m:r>
                        </m:sup>
                      </m:sSup>
                    </m:oMath>
                  </m:oMathPara>
                </a14:m>
                <a:endParaRPr lang="el-GR" sz="2000" dirty="0"/>
              </a:p>
            </p:txBody>
          </p:sp>
        </mc:Choice>
        <mc:Fallback xmlns="">
          <p:sp>
            <p:nvSpPr>
              <p:cNvPr id="11" name="TextBox 10">
                <a:extLst>
                  <a:ext uri="{FF2B5EF4-FFF2-40B4-BE49-F238E27FC236}">
                    <a16:creationId xmlns:a16="http://schemas.microsoft.com/office/drawing/2014/main" id="{D22A070C-72C2-8B6D-862E-11BB2BF6680B}"/>
                  </a:ext>
                </a:extLst>
              </p:cNvPr>
              <p:cNvSpPr txBox="1">
                <a:spLocks noRot="1" noChangeAspect="1" noMove="1" noResize="1" noEditPoints="1" noAdjustHandles="1" noChangeArrowheads="1" noChangeShapeType="1" noTextEdit="1"/>
              </p:cNvSpPr>
              <p:nvPr/>
            </p:nvSpPr>
            <p:spPr>
              <a:xfrm>
                <a:off x="3049555" y="2734767"/>
                <a:ext cx="6092890" cy="407099"/>
              </a:xfrm>
              <a:prstGeom prst="rect">
                <a:avLst/>
              </a:prstGeom>
              <a:blipFill>
                <a:blip r:embed="rId3"/>
                <a:stretch>
                  <a:fillRect b="-3030"/>
                </a:stretch>
              </a:blipFill>
            </p:spPr>
            <p:txBody>
              <a:bodyPr/>
              <a:lstStyle/>
              <a:p>
                <a:r>
                  <a:rPr lang="el-GR">
                    <a:noFill/>
                  </a:rPr>
                  <a:t> </a:t>
                </a:r>
              </a:p>
            </p:txBody>
          </p:sp>
        </mc:Fallback>
      </mc:AlternateContent>
      <p:sp>
        <p:nvSpPr>
          <p:cNvPr id="12" name="TextBox 11">
            <a:extLst>
              <a:ext uri="{FF2B5EF4-FFF2-40B4-BE49-F238E27FC236}">
                <a16:creationId xmlns:a16="http://schemas.microsoft.com/office/drawing/2014/main" id="{0CAA352B-728A-16BA-AE19-03C112DCC6AE}"/>
              </a:ext>
            </a:extLst>
          </p:cNvPr>
          <p:cNvSpPr txBox="1"/>
          <p:nvPr/>
        </p:nvSpPr>
        <p:spPr>
          <a:xfrm>
            <a:off x="3952624" y="1962601"/>
            <a:ext cx="3999108" cy="415498"/>
          </a:xfrm>
          <a:prstGeom prst="rect">
            <a:avLst/>
          </a:prstGeom>
          <a:noFill/>
        </p:spPr>
        <p:txBody>
          <a:bodyPr wrap="none" rtlCol="0">
            <a:spAutoFit/>
          </a:bodyPr>
          <a:lstStyle/>
          <a:p>
            <a:r>
              <a:rPr lang="el-GR" sz="2100" b="1" dirty="0">
                <a:latin typeface="Calibri" panose="020F0502020204030204" pitchFamily="34" charset="0"/>
                <a:ea typeface="Calibri" panose="020F0502020204030204" pitchFamily="34" charset="0"/>
                <a:cs typeface="Calibri" panose="020F0502020204030204" pitchFamily="34" charset="0"/>
              </a:rPr>
              <a:t>Ανεπιτυχής μετάδοση/Σύγκρουση</a:t>
            </a:r>
          </a:p>
        </p:txBody>
      </p:sp>
      <p:sp>
        <p:nvSpPr>
          <p:cNvPr id="13" name="Rectangle 12">
            <a:extLst>
              <a:ext uri="{FF2B5EF4-FFF2-40B4-BE49-F238E27FC236}">
                <a16:creationId xmlns:a16="http://schemas.microsoft.com/office/drawing/2014/main" id="{878F1E16-1AFC-6298-5D9D-EE594DDADE67}"/>
              </a:ext>
            </a:extLst>
          </p:cNvPr>
          <p:cNvSpPr/>
          <p:nvPr/>
        </p:nvSpPr>
        <p:spPr>
          <a:xfrm>
            <a:off x="3530951" y="2436929"/>
            <a:ext cx="5130098" cy="1001205"/>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5" name="Graphic 22">
            <a:extLst>
              <a:ext uri="{FF2B5EF4-FFF2-40B4-BE49-F238E27FC236}">
                <a16:creationId xmlns:a16="http://schemas.microsoft.com/office/drawing/2014/main" id="{73200C53-7664-A453-88D7-A562A90190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34152" y="3933371"/>
            <a:ext cx="6123228" cy="2379436"/>
          </a:xfrm>
          <a:prstGeom prst="rect">
            <a:avLst/>
          </a:prstGeom>
        </p:spPr>
      </p:pic>
    </p:spTree>
    <p:extLst>
      <p:ext uri="{BB962C8B-B14F-4D97-AF65-F5344CB8AC3E}">
        <p14:creationId xmlns:p14="http://schemas.microsoft.com/office/powerpoint/2010/main" val="2515453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362BC-1202-E5B6-157D-CB0140240C97}"/>
              </a:ext>
            </a:extLst>
          </p:cNvPr>
          <p:cNvSpPr>
            <a:spLocks noGrp="1"/>
          </p:cNvSpPr>
          <p:nvPr>
            <p:ph type="title"/>
          </p:nvPr>
        </p:nvSpPr>
        <p:spPr>
          <a:xfrm>
            <a:off x="2339766" y="304278"/>
            <a:ext cx="7638405" cy="1325563"/>
          </a:xfrm>
        </p:spPr>
        <p:txBody>
          <a:bodyPr/>
          <a:lstStyle/>
          <a:p>
            <a:r>
              <a:rPr lang="el-GR" dirty="0">
                <a:latin typeface="Calibri" panose="020F0502020204030204" pitchFamily="34" charset="0"/>
                <a:ea typeface="Calibri" panose="020F0502020204030204" pitchFamily="34" charset="0"/>
                <a:cs typeface="Calibri" panose="020F0502020204030204" pitchFamily="34" charset="0"/>
              </a:rPr>
              <a:t>Περιγραφή Συστήματος Προσομοίωσης</a:t>
            </a:r>
          </a:p>
        </p:txBody>
      </p:sp>
      <p:sp>
        <p:nvSpPr>
          <p:cNvPr id="4" name="Slide Number Placeholder 3">
            <a:extLst>
              <a:ext uri="{FF2B5EF4-FFF2-40B4-BE49-F238E27FC236}">
                <a16:creationId xmlns:a16="http://schemas.microsoft.com/office/drawing/2014/main" id="{022B12D6-20AA-B08F-015D-743DC237FA28}"/>
              </a:ext>
            </a:extLst>
          </p:cNvPr>
          <p:cNvSpPr>
            <a:spLocks noGrp="1"/>
          </p:cNvSpPr>
          <p:nvPr>
            <p:ph type="sldNum" sz="quarter" idx="12"/>
          </p:nvPr>
        </p:nvSpPr>
        <p:spPr/>
        <p:txBody>
          <a:bodyPr/>
          <a:lstStyle/>
          <a:p>
            <a:fld id="{58C9BF81-C83D-42AC-BA3A-6B7D8ABF6CAB}" type="slidenum">
              <a:rPr lang="el-GR" smtClean="0"/>
              <a:pPr/>
              <a:t>22</a:t>
            </a:fld>
            <a:endParaRPr lang="el-GR" dirty="0"/>
          </a:p>
        </p:txBody>
      </p:sp>
      <p:grpSp>
        <p:nvGrpSpPr>
          <p:cNvPr id="107" name="Group 106">
            <a:extLst>
              <a:ext uri="{FF2B5EF4-FFF2-40B4-BE49-F238E27FC236}">
                <a16:creationId xmlns:a16="http://schemas.microsoft.com/office/drawing/2014/main" id="{66553F13-EC77-9695-93C5-022C024E76A6}"/>
              </a:ext>
            </a:extLst>
          </p:cNvPr>
          <p:cNvGrpSpPr/>
          <p:nvPr/>
        </p:nvGrpSpPr>
        <p:grpSpPr>
          <a:xfrm>
            <a:off x="973741" y="1629841"/>
            <a:ext cx="9259779" cy="4831154"/>
            <a:chOff x="1132729" y="1481653"/>
            <a:chExt cx="9219628" cy="5196278"/>
          </a:xfrm>
        </p:grpSpPr>
        <p:pic>
          <p:nvPicPr>
            <p:cNvPr id="72" name="Picture 71">
              <a:extLst>
                <a:ext uri="{FF2B5EF4-FFF2-40B4-BE49-F238E27FC236}">
                  <a16:creationId xmlns:a16="http://schemas.microsoft.com/office/drawing/2014/main" id="{5E383670-D620-10F0-1C90-65337E9AD83F}"/>
                </a:ext>
              </a:extLst>
            </p:cNvPr>
            <p:cNvPicPr>
              <a:picLocks noChangeAspect="1"/>
            </p:cNvPicPr>
            <p:nvPr/>
          </p:nvPicPr>
          <p:blipFill>
            <a:blip r:embed="rId3"/>
            <a:stretch>
              <a:fillRect/>
            </a:stretch>
          </p:blipFill>
          <p:spPr>
            <a:xfrm>
              <a:off x="6224833" y="4948159"/>
              <a:ext cx="754743" cy="754743"/>
            </a:xfrm>
            <a:prstGeom prst="rect">
              <a:avLst/>
            </a:prstGeom>
          </p:spPr>
        </p:pic>
        <p:pic>
          <p:nvPicPr>
            <p:cNvPr id="5" name="Picture 4">
              <a:extLst>
                <a:ext uri="{FF2B5EF4-FFF2-40B4-BE49-F238E27FC236}">
                  <a16:creationId xmlns:a16="http://schemas.microsoft.com/office/drawing/2014/main" id="{CD850C02-3957-F141-B833-797ABDFE05B9}"/>
                </a:ext>
              </a:extLst>
            </p:cNvPr>
            <p:cNvPicPr>
              <a:picLocks noChangeAspect="1"/>
            </p:cNvPicPr>
            <p:nvPr/>
          </p:nvPicPr>
          <p:blipFill>
            <a:blip r:embed="rId3"/>
            <a:stretch>
              <a:fillRect/>
            </a:stretch>
          </p:blipFill>
          <p:spPr>
            <a:xfrm>
              <a:off x="3408443" y="1481653"/>
              <a:ext cx="754743" cy="754743"/>
            </a:xfrm>
            <a:prstGeom prst="rect">
              <a:avLst/>
            </a:prstGeom>
          </p:spPr>
        </p:pic>
        <p:pic>
          <p:nvPicPr>
            <p:cNvPr id="8" name="Picture 7">
              <a:extLst>
                <a:ext uri="{FF2B5EF4-FFF2-40B4-BE49-F238E27FC236}">
                  <a16:creationId xmlns:a16="http://schemas.microsoft.com/office/drawing/2014/main" id="{AC7D9D33-E64B-FED5-E220-01BD87AFA50F}"/>
                </a:ext>
              </a:extLst>
            </p:cNvPr>
            <p:cNvPicPr>
              <a:picLocks noChangeAspect="1"/>
            </p:cNvPicPr>
            <p:nvPr/>
          </p:nvPicPr>
          <p:blipFill>
            <a:blip r:embed="rId3"/>
            <a:stretch>
              <a:fillRect/>
            </a:stretch>
          </p:blipFill>
          <p:spPr>
            <a:xfrm>
              <a:off x="3296421" y="4018457"/>
              <a:ext cx="754743" cy="754743"/>
            </a:xfrm>
            <a:prstGeom prst="rect">
              <a:avLst/>
            </a:prstGeom>
          </p:spPr>
        </p:pic>
        <p:pic>
          <p:nvPicPr>
            <p:cNvPr id="9" name="Picture 8">
              <a:extLst>
                <a:ext uri="{FF2B5EF4-FFF2-40B4-BE49-F238E27FC236}">
                  <a16:creationId xmlns:a16="http://schemas.microsoft.com/office/drawing/2014/main" id="{75343B97-D0DF-A600-0BAC-6218BE7D79FC}"/>
                </a:ext>
              </a:extLst>
            </p:cNvPr>
            <p:cNvPicPr>
              <a:picLocks noChangeAspect="1"/>
            </p:cNvPicPr>
            <p:nvPr/>
          </p:nvPicPr>
          <p:blipFill>
            <a:blip r:embed="rId3"/>
            <a:stretch>
              <a:fillRect/>
            </a:stretch>
          </p:blipFill>
          <p:spPr>
            <a:xfrm>
              <a:off x="2490300" y="4018457"/>
              <a:ext cx="754743" cy="754743"/>
            </a:xfrm>
            <a:prstGeom prst="rect">
              <a:avLst/>
            </a:prstGeom>
          </p:spPr>
        </p:pic>
        <p:pic>
          <p:nvPicPr>
            <p:cNvPr id="10" name="Picture 9">
              <a:extLst>
                <a:ext uri="{FF2B5EF4-FFF2-40B4-BE49-F238E27FC236}">
                  <a16:creationId xmlns:a16="http://schemas.microsoft.com/office/drawing/2014/main" id="{BCD7D3F6-AA7F-419B-EB94-180EDC29331C}"/>
                </a:ext>
              </a:extLst>
            </p:cNvPr>
            <p:cNvPicPr>
              <a:picLocks noChangeAspect="1"/>
            </p:cNvPicPr>
            <p:nvPr/>
          </p:nvPicPr>
          <p:blipFill>
            <a:blip r:embed="rId3"/>
            <a:stretch>
              <a:fillRect/>
            </a:stretch>
          </p:blipFill>
          <p:spPr>
            <a:xfrm>
              <a:off x="5822456" y="5647657"/>
              <a:ext cx="754743" cy="754743"/>
            </a:xfrm>
            <a:prstGeom prst="rect">
              <a:avLst/>
            </a:prstGeom>
          </p:spPr>
        </p:pic>
        <p:cxnSp>
          <p:nvCxnSpPr>
            <p:cNvPr id="12" name="Straight Arrow Connector 11">
              <a:extLst>
                <a:ext uri="{FF2B5EF4-FFF2-40B4-BE49-F238E27FC236}">
                  <a16:creationId xmlns:a16="http://schemas.microsoft.com/office/drawing/2014/main" id="{81F1F964-2BE6-F208-9334-E7135429292C}"/>
                </a:ext>
              </a:extLst>
            </p:cNvPr>
            <p:cNvCxnSpPr>
              <a:cxnSpLocks/>
            </p:cNvCxnSpPr>
            <p:nvPr/>
          </p:nvCxnSpPr>
          <p:spPr>
            <a:xfrm flipH="1">
              <a:off x="3366370" y="2531931"/>
              <a:ext cx="288142" cy="1400025"/>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17974FA-5DEE-BB34-FB05-BFBC7AAC2E85}"/>
                </a:ext>
              </a:extLst>
            </p:cNvPr>
            <p:cNvCxnSpPr>
              <a:cxnSpLocks/>
              <a:endCxn id="61" idx="2"/>
            </p:cNvCxnSpPr>
            <p:nvPr/>
          </p:nvCxnSpPr>
          <p:spPr>
            <a:xfrm flipV="1">
              <a:off x="9090021" y="3253270"/>
              <a:ext cx="304837" cy="155958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436308B1-CBD4-9144-8541-6993752DEED7}"/>
                </a:ext>
              </a:extLst>
            </p:cNvPr>
            <p:cNvSpPr txBox="1"/>
            <p:nvPr/>
          </p:nvSpPr>
          <p:spPr>
            <a:xfrm>
              <a:off x="3591690" y="2168284"/>
              <a:ext cx="388248" cy="338554"/>
            </a:xfrm>
            <a:prstGeom prst="rect">
              <a:avLst/>
            </a:prstGeom>
            <a:noFill/>
          </p:spPr>
          <p:txBody>
            <a:bodyPr wrap="square" rtlCol="0">
              <a:spAutoFit/>
            </a:bodyPr>
            <a:lstStyle/>
            <a:p>
              <a:r>
                <a:rPr lang="en-US" sz="1600" dirty="0"/>
                <a:t>t</a:t>
              </a:r>
              <a:r>
                <a:rPr lang="en-US" sz="1600" baseline="-25000" dirty="0"/>
                <a:t>0</a:t>
              </a:r>
              <a:r>
                <a:rPr lang="en-US" sz="1600" dirty="0"/>
                <a:t> </a:t>
              </a:r>
              <a:endParaRPr lang="el-GR" sz="1600" dirty="0"/>
            </a:p>
          </p:txBody>
        </p:sp>
        <p:sp>
          <p:nvSpPr>
            <p:cNvPr id="23" name="TextBox 22">
              <a:extLst>
                <a:ext uri="{FF2B5EF4-FFF2-40B4-BE49-F238E27FC236}">
                  <a16:creationId xmlns:a16="http://schemas.microsoft.com/office/drawing/2014/main" id="{C6AD9729-687B-7805-18C6-7A939D8EA025}"/>
                </a:ext>
              </a:extLst>
            </p:cNvPr>
            <p:cNvSpPr txBox="1"/>
            <p:nvPr/>
          </p:nvSpPr>
          <p:spPr>
            <a:xfrm>
              <a:off x="2906460" y="4735149"/>
              <a:ext cx="689612" cy="338554"/>
            </a:xfrm>
            <a:prstGeom prst="rect">
              <a:avLst/>
            </a:prstGeom>
            <a:noFill/>
          </p:spPr>
          <p:txBody>
            <a:bodyPr wrap="none" rtlCol="0">
              <a:spAutoFit/>
            </a:bodyPr>
            <a:lstStyle/>
            <a:p>
              <a:r>
                <a:rPr lang="en-US" sz="1600" dirty="0"/>
                <a:t>t</a:t>
              </a:r>
              <a:r>
                <a:rPr lang="en-US" sz="1600" baseline="-25000" dirty="0"/>
                <a:t>0 </a:t>
              </a:r>
              <a:r>
                <a:rPr lang="en-US" sz="1600" dirty="0"/>
                <a:t>+ </a:t>
              </a:r>
              <a:r>
                <a:rPr lang="el-GR" sz="1600" dirty="0"/>
                <a:t>Δ</a:t>
              </a:r>
              <a:r>
                <a:rPr lang="en-US" sz="1600" dirty="0"/>
                <a:t>t</a:t>
              </a:r>
              <a:endParaRPr lang="el-GR" sz="1600" dirty="0"/>
            </a:p>
          </p:txBody>
        </p:sp>
        <p:sp>
          <p:nvSpPr>
            <p:cNvPr id="34" name="TextBox 33">
              <a:extLst>
                <a:ext uri="{FF2B5EF4-FFF2-40B4-BE49-F238E27FC236}">
                  <a16:creationId xmlns:a16="http://schemas.microsoft.com/office/drawing/2014/main" id="{7B59543A-F719-CD57-7755-49C1DB238F6D}"/>
                </a:ext>
              </a:extLst>
            </p:cNvPr>
            <p:cNvSpPr txBox="1"/>
            <p:nvPr/>
          </p:nvSpPr>
          <p:spPr>
            <a:xfrm>
              <a:off x="5785449" y="6339377"/>
              <a:ext cx="798617" cy="338554"/>
            </a:xfrm>
            <a:prstGeom prst="rect">
              <a:avLst/>
            </a:prstGeom>
            <a:noFill/>
          </p:spPr>
          <p:txBody>
            <a:bodyPr wrap="none" rtlCol="0">
              <a:spAutoFit/>
            </a:bodyPr>
            <a:lstStyle/>
            <a:p>
              <a:r>
                <a:rPr lang="en-US" sz="1600" dirty="0"/>
                <a:t>t</a:t>
              </a:r>
              <a:r>
                <a:rPr lang="en-US" sz="1600" baseline="-25000" dirty="0"/>
                <a:t>0 </a:t>
              </a:r>
              <a:r>
                <a:rPr lang="en-US" sz="1600" dirty="0"/>
                <a:t>+ 2</a:t>
              </a:r>
              <a:r>
                <a:rPr lang="el-GR" sz="1600" dirty="0"/>
                <a:t>Δ</a:t>
              </a:r>
              <a:r>
                <a:rPr lang="en-US" sz="1600" dirty="0"/>
                <a:t>t</a:t>
              </a:r>
              <a:endParaRPr lang="el-GR" sz="1600" dirty="0"/>
            </a:p>
          </p:txBody>
        </p:sp>
        <p:sp>
          <p:nvSpPr>
            <p:cNvPr id="45" name="TextBox 44">
              <a:extLst>
                <a:ext uri="{FF2B5EF4-FFF2-40B4-BE49-F238E27FC236}">
                  <a16:creationId xmlns:a16="http://schemas.microsoft.com/office/drawing/2014/main" id="{D844245F-7EA8-5BBC-5EEC-74FD7CCD4D91}"/>
                </a:ext>
              </a:extLst>
            </p:cNvPr>
            <p:cNvSpPr txBox="1"/>
            <p:nvPr/>
          </p:nvSpPr>
          <p:spPr>
            <a:xfrm>
              <a:off x="2194007" y="1612550"/>
              <a:ext cx="1424907" cy="338554"/>
            </a:xfrm>
            <a:prstGeom prst="rect">
              <a:avLst/>
            </a:prstGeom>
            <a:noFill/>
          </p:spPr>
          <p:txBody>
            <a:bodyPr wrap="square">
              <a:spAutoFit/>
            </a:bodyPr>
            <a:lstStyle/>
            <a:p>
              <a:pPr algn="ctr"/>
              <a:r>
                <a:rPr lang="en-US" sz="1600" dirty="0"/>
                <a:t>1 Node</a:t>
              </a:r>
              <a:endParaRPr lang="el-GR" sz="1600" dirty="0"/>
            </a:p>
          </p:txBody>
        </p:sp>
        <p:pic>
          <p:nvPicPr>
            <p:cNvPr id="46" name="Picture 45">
              <a:extLst>
                <a:ext uri="{FF2B5EF4-FFF2-40B4-BE49-F238E27FC236}">
                  <a16:creationId xmlns:a16="http://schemas.microsoft.com/office/drawing/2014/main" id="{1E616965-301D-5075-AFE9-98E1DBFA48A3}"/>
                </a:ext>
              </a:extLst>
            </p:cNvPr>
            <p:cNvPicPr>
              <a:picLocks noChangeAspect="1"/>
            </p:cNvPicPr>
            <p:nvPr/>
          </p:nvPicPr>
          <p:blipFill>
            <a:blip r:embed="rId3"/>
            <a:stretch>
              <a:fillRect/>
            </a:stretch>
          </p:blipFill>
          <p:spPr>
            <a:xfrm>
              <a:off x="8469589" y="2222739"/>
              <a:ext cx="754743" cy="754743"/>
            </a:xfrm>
            <a:prstGeom prst="rect">
              <a:avLst/>
            </a:prstGeom>
          </p:spPr>
        </p:pic>
        <p:sp>
          <p:nvSpPr>
            <p:cNvPr id="49" name="TextBox 48">
              <a:extLst>
                <a:ext uri="{FF2B5EF4-FFF2-40B4-BE49-F238E27FC236}">
                  <a16:creationId xmlns:a16="http://schemas.microsoft.com/office/drawing/2014/main" id="{E98795F8-6B9D-45E2-95F4-94C3CA896084}"/>
                </a:ext>
              </a:extLst>
            </p:cNvPr>
            <p:cNvSpPr txBox="1"/>
            <p:nvPr/>
          </p:nvSpPr>
          <p:spPr>
            <a:xfrm>
              <a:off x="9161157" y="2236396"/>
              <a:ext cx="493485" cy="892552"/>
            </a:xfrm>
            <a:prstGeom prst="rect">
              <a:avLst/>
            </a:prstGeom>
            <a:noFill/>
          </p:spPr>
          <p:txBody>
            <a:bodyPr wrap="square">
              <a:spAutoFit/>
            </a:bodyPr>
            <a:lstStyle/>
            <a:p>
              <a:pPr algn="ctr"/>
              <a:endParaRPr lang="en-US" sz="1400" dirty="0"/>
            </a:p>
            <a:p>
              <a:pPr algn="ctr"/>
              <a:r>
                <a:rPr lang="en-US" sz="2000" dirty="0"/>
                <a:t>…</a:t>
              </a:r>
              <a:endParaRPr lang="en-US" sz="1600" dirty="0"/>
            </a:p>
            <a:p>
              <a:pPr algn="ctr"/>
              <a:endParaRPr lang="el-GR" sz="1600" dirty="0"/>
            </a:p>
          </p:txBody>
        </p:sp>
        <p:pic>
          <p:nvPicPr>
            <p:cNvPr id="50" name="Picture 49">
              <a:extLst>
                <a:ext uri="{FF2B5EF4-FFF2-40B4-BE49-F238E27FC236}">
                  <a16:creationId xmlns:a16="http://schemas.microsoft.com/office/drawing/2014/main" id="{B9C18073-C39B-1B42-91F2-EAF615FFE544}"/>
                </a:ext>
              </a:extLst>
            </p:cNvPr>
            <p:cNvPicPr>
              <a:picLocks noChangeAspect="1"/>
            </p:cNvPicPr>
            <p:nvPr/>
          </p:nvPicPr>
          <p:blipFill>
            <a:blip r:embed="rId3"/>
            <a:stretch>
              <a:fillRect/>
            </a:stretch>
          </p:blipFill>
          <p:spPr>
            <a:xfrm>
              <a:off x="9597614" y="2222739"/>
              <a:ext cx="754743" cy="754743"/>
            </a:xfrm>
            <a:prstGeom prst="rect">
              <a:avLst/>
            </a:prstGeom>
          </p:spPr>
        </p:pic>
        <p:sp>
          <p:nvSpPr>
            <p:cNvPr id="54" name="TextBox 53">
              <a:extLst>
                <a:ext uri="{FF2B5EF4-FFF2-40B4-BE49-F238E27FC236}">
                  <a16:creationId xmlns:a16="http://schemas.microsoft.com/office/drawing/2014/main" id="{AD47DD90-35EC-BC3C-3163-9528DA547F5A}"/>
                </a:ext>
              </a:extLst>
            </p:cNvPr>
            <p:cNvSpPr txBox="1"/>
            <p:nvPr/>
          </p:nvSpPr>
          <p:spPr>
            <a:xfrm>
              <a:off x="4072119" y="5415573"/>
              <a:ext cx="709562" cy="338554"/>
            </a:xfrm>
            <a:prstGeom prst="rect">
              <a:avLst/>
            </a:prstGeom>
            <a:noFill/>
          </p:spPr>
          <p:txBody>
            <a:bodyPr wrap="square">
              <a:spAutoFit/>
            </a:bodyPr>
            <a:lstStyle/>
            <a:p>
              <a:pPr algn="ctr"/>
              <a:r>
                <a:rPr lang="en-US" sz="1600" dirty="0"/>
                <a:t>+ </a:t>
              </a:r>
              <a:r>
                <a:rPr lang="el-GR" sz="1600" dirty="0"/>
                <a:t>Δ</a:t>
              </a:r>
              <a:r>
                <a:rPr lang="en-US" sz="1600" dirty="0"/>
                <a:t>t</a:t>
              </a:r>
              <a:endParaRPr lang="el-GR" sz="1600" dirty="0"/>
            </a:p>
          </p:txBody>
        </p:sp>
        <p:sp>
          <p:nvSpPr>
            <p:cNvPr id="55" name="TextBox 54">
              <a:extLst>
                <a:ext uri="{FF2B5EF4-FFF2-40B4-BE49-F238E27FC236}">
                  <a16:creationId xmlns:a16="http://schemas.microsoft.com/office/drawing/2014/main" id="{9658AC26-93B6-5413-F401-4DF7E5F93A37}"/>
                </a:ext>
              </a:extLst>
            </p:cNvPr>
            <p:cNvSpPr txBox="1"/>
            <p:nvPr/>
          </p:nvSpPr>
          <p:spPr>
            <a:xfrm>
              <a:off x="7640484" y="5652994"/>
              <a:ext cx="709562" cy="338554"/>
            </a:xfrm>
            <a:prstGeom prst="rect">
              <a:avLst/>
            </a:prstGeom>
            <a:noFill/>
          </p:spPr>
          <p:txBody>
            <a:bodyPr wrap="square">
              <a:spAutoFit/>
            </a:bodyPr>
            <a:lstStyle/>
            <a:p>
              <a:pPr algn="ctr"/>
              <a:r>
                <a:rPr lang="en-US" sz="1600" dirty="0"/>
                <a:t>+ </a:t>
              </a:r>
              <a:r>
                <a:rPr lang="el-GR" sz="1600" dirty="0"/>
                <a:t>Δ</a:t>
              </a:r>
              <a:r>
                <a:rPr lang="en-US" sz="1600" dirty="0"/>
                <a:t>t</a:t>
              </a:r>
              <a:endParaRPr lang="el-GR" sz="1600" dirty="0"/>
            </a:p>
          </p:txBody>
        </p:sp>
        <p:sp>
          <p:nvSpPr>
            <p:cNvPr id="57" name="TextBox 56">
              <a:extLst>
                <a:ext uri="{FF2B5EF4-FFF2-40B4-BE49-F238E27FC236}">
                  <a16:creationId xmlns:a16="http://schemas.microsoft.com/office/drawing/2014/main" id="{8930AD41-83C8-61AB-4274-59BAD2F5D9B1}"/>
                </a:ext>
              </a:extLst>
            </p:cNvPr>
            <p:cNvSpPr txBox="1"/>
            <p:nvPr/>
          </p:nvSpPr>
          <p:spPr>
            <a:xfrm>
              <a:off x="8777509" y="4436492"/>
              <a:ext cx="478016" cy="769441"/>
            </a:xfrm>
            <a:prstGeom prst="rect">
              <a:avLst/>
            </a:prstGeom>
            <a:noFill/>
          </p:spPr>
          <p:txBody>
            <a:bodyPr wrap="none" rtlCol="0">
              <a:spAutoFit/>
            </a:bodyPr>
            <a:lstStyle/>
            <a:p>
              <a:endParaRPr lang="en-US" sz="1600" dirty="0"/>
            </a:p>
            <a:p>
              <a:r>
                <a:rPr lang="en-US" sz="2800" dirty="0"/>
                <a:t>…</a:t>
              </a:r>
              <a:endParaRPr lang="en-US" sz="1600" dirty="0"/>
            </a:p>
          </p:txBody>
        </p:sp>
        <p:cxnSp>
          <p:nvCxnSpPr>
            <p:cNvPr id="58" name="Straight Arrow Connector 57">
              <a:extLst>
                <a:ext uri="{FF2B5EF4-FFF2-40B4-BE49-F238E27FC236}">
                  <a16:creationId xmlns:a16="http://schemas.microsoft.com/office/drawing/2014/main" id="{3905C360-19FA-4E28-3F1F-E37B19D3303C}"/>
                </a:ext>
              </a:extLst>
            </p:cNvPr>
            <p:cNvCxnSpPr>
              <a:cxnSpLocks/>
            </p:cNvCxnSpPr>
            <p:nvPr/>
          </p:nvCxnSpPr>
          <p:spPr>
            <a:xfrm flipV="1">
              <a:off x="7125714" y="5312911"/>
              <a:ext cx="1735823" cy="574657"/>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68A3A21C-BAD4-0298-2657-83764F91E62B}"/>
                </a:ext>
              </a:extLst>
            </p:cNvPr>
            <p:cNvSpPr txBox="1"/>
            <p:nvPr/>
          </p:nvSpPr>
          <p:spPr>
            <a:xfrm>
              <a:off x="9174466" y="3917238"/>
              <a:ext cx="709562" cy="338554"/>
            </a:xfrm>
            <a:prstGeom prst="rect">
              <a:avLst/>
            </a:prstGeom>
            <a:noFill/>
          </p:spPr>
          <p:txBody>
            <a:bodyPr wrap="square">
              <a:spAutoFit/>
            </a:bodyPr>
            <a:lstStyle/>
            <a:p>
              <a:pPr algn="ctr"/>
              <a:r>
                <a:rPr lang="en-US" sz="1600" dirty="0"/>
                <a:t>+ </a:t>
              </a:r>
              <a:r>
                <a:rPr lang="el-GR" sz="1600" dirty="0"/>
                <a:t>Δ</a:t>
              </a:r>
              <a:r>
                <a:rPr lang="en-US" sz="1600" dirty="0"/>
                <a:t>t</a:t>
              </a:r>
              <a:endParaRPr lang="el-GR" sz="1600" dirty="0"/>
            </a:p>
          </p:txBody>
        </p:sp>
        <p:sp>
          <p:nvSpPr>
            <p:cNvPr id="61" name="TextBox 60">
              <a:extLst>
                <a:ext uri="{FF2B5EF4-FFF2-40B4-BE49-F238E27FC236}">
                  <a16:creationId xmlns:a16="http://schemas.microsoft.com/office/drawing/2014/main" id="{7B1A592C-6DE9-0A13-7DF5-695F6CB066F1}"/>
                </a:ext>
              </a:extLst>
            </p:cNvPr>
            <p:cNvSpPr txBox="1"/>
            <p:nvPr/>
          </p:nvSpPr>
          <p:spPr>
            <a:xfrm>
              <a:off x="8861537" y="2914716"/>
              <a:ext cx="1066641" cy="338554"/>
            </a:xfrm>
            <a:prstGeom prst="rect">
              <a:avLst/>
            </a:prstGeom>
            <a:noFill/>
          </p:spPr>
          <p:txBody>
            <a:bodyPr wrap="square">
              <a:spAutoFit/>
            </a:bodyPr>
            <a:lstStyle/>
            <a:p>
              <a:pPr algn="ctr"/>
              <a:r>
                <a:rPr lang="en-US" sz="1600" dirty="0"/>
                <a:t>t</a:t>
              </a:r>
              <a:r>
                <a:rPr lang="en-US" sz="1600" baseline="-25000" dirty="0"/>
                <a:t>0 </a:t>
              </a:r>
              <a:r>
                <a:rPr lang="en-US" sz="1600" dirty="0"/>
                <a:t>+ k · </a:t>
              </a:r>
              <a:r>
                <a:rPr lang="el-GR" sz="1600" dirty="0"/>
                <a:t>Δ</a:t>
              </a:r>
              <a:r>
                <a:rPr lang="en-US" sz="1600" dirty="0"/>
                <a:t>t</a:t>
              </a:r>
              <a:endParaRPr lang="el-GR" sz="1600" dirty="0"/>
            </a:p>
          </p:txBody>
        </p:sp>
        <p:pic>
          <p:nvPicPr>
            <p:cNvPr id="62" name="Picture 61">
              <a:extLst>
                <a:ext uri="{FF2B5EF4-FFF2-40B4-BE49-F238E27FC236}">
                  <a16:creationId xmlns:a16="http://schemas.microsoft.com/office/drawing/2014/main" id="{98466407-C359-66E1-1EA5-F7210038B2DF}"/>
                </a:ext>
              </a:extLst>
            </p:cNvPr>
            <p:cNvPicPr>
              <a:picLocks noChangeAspect="1"/>
            </p:cNvPicPr>
            <p:nvPr/>
          </p:nvPicPr>
          <p:blipFill>
            <a:blip r:embed="rId4"/>
            <a:stretch>
              <a:fillRect/>
            </a:stretch>
          </p:blipFill>
          <p:spPr>
            <a:xfrm>
              <a:off x="5867400" y="2476748"/>
              <a:ext cx="875936" cy="875936"/>
            </a:xfrm>
            <a:prstGeom prst="rect">
              <a:avLst/>
            </a:prstGeom>
          </p:spPr>
        </p:pic>
        <p:pic>
          <p:nvPicPr>
            <p:cNvPr id="63" name="Picture 62">
              <a:extLst>
                <a:ext uri="{FF2B5EF4-FFF2-40B4-BE49-F238E27FC236}">
                  <a16:creationId xmlns:a16="http://schemas.microsoft.com/office/drawing/2014/main" id="{94C68BCD-2732-F760-16C1-09601586CE71}"/>
                </a:ext>
              </a:extLst>
            </p:cNvPr>
            <p:cNvPicPr>
              <a:picLocks noChangeAspect="1"/>
            </p:cNvPicPr>
            <p:nvPr/>
          </p:nvPicPr>
          <p:blipFill>
            <a:blip r:embed="rId3">
              <a:alphaModFix amt="33000"/>
            </a:blip>
            <a:srcRect b="49535"/>
            <a:stretch/>
          </p:blipFill>
          <p:spPr>
            <a:xfrm rot="7517773">
              <a:off x="3944112" y="2019266"/>
              <a:ext cx="1569317" cy="791958"/>
            </a:xfrm>
            <a:prstGeom prst="rect">
              <a:avLst/>
            </a:prstGeom>
          </p:spPr>
        </p:pic>
        <p:pic>
          <p:nvPicPr>
            <p:cNvPr id="64" name="Picture 63">
              <a:extLst>
                <a:ext uri="{FF2B5EF4-FFF2-40B4-BE49-F238E27FC236}">
                  <a16:creationId xmlns:a16="http://schemas.microsoft.com/office/drawing/2014/main" id="{8CA4AA8C-8FA0-37D9-732A-F629EC8CE546}"/>
                </a:ext>
              </a:extLst>
            </p:cNvPr>
            <p:cNvPicPr>
              <a:picLocks noChangeAspect="1"/>
            </p:cNvPicPr>
            <p:nvPr/>
          </p:nvPicPr>
          <p:blipFill>
            <a:blip r:embed="rId3">
              <a:alphaModFix amt="33000"/>
            </a:blip>
            <a:srcRect b="49535"/>
            <a:stretch/>
          </p:blipFill>
          <p:spPr>
            <a:xfrm rot="4439954">
              <a:off x="3925559" y="3739216"/>
              <a:ext cx="1622848" cy="818973"/>
            </a:xfrm>
            <a:prstGeom prst="rect">
              <a:avLst/>
            </a:prstGeom>
          </p:spPr>
        </p:pic>
        <p:pic>
          <p:nvPicPr>
            <p:cNvPr id="73" name="Picture 72">
              <a:extLst>
                <a:ext uri="{FF2B5EF4-FFF2-40B4-BE49-F238E27FC236}">
                  <a16:creationId xmlns:a16="http://schemas.microsoft.com/office/drawing/2014/main" id="{0738DA94-9172-CE34-38DE-1154532BFCCB}"/>
                </a:ext>
              </a:extLst>
            </p:cNvPr>
            <p:cNvPicPr>
              <a:picLocks noChangeAspect="1"/>
            </p:cNvPicPr>
            <p:nvPr/>
          </p:nvPicPr>
          <p:blipFill>
            <a:blip r:embed="rId3"/>
            <a:stretch>
              <a:fillRect/>
            </a:stretch>
          </p:blipFill>
          <p:spPr>
            <a:xfrm>
              <a:off x="5418712" y="4948159"/>
              <a:ext cx="754743" cy="754743"/>
            </a:xfrm>
            <a:prstGeom prst="rect">
              <a:avLst/>
            </a:prstGeom>
          </p:spPr>
        </p:pic>
        <p:cxnSp>
          <p:nvCxnSpPr>
            <p:cNvPr id="75" name="Straight Arrow Connector 74">
              <a:extLst>
                <a:ext uri="{FF2B5EF4-FFF2-40B4-BE49-F238E27FC236}">
                  <a16:creationId xmlns:a16="http://schemas.microsoft.com/office/drawing/2014/main" id="{861613B8-CB66-7B15-3AD6-66DE5B75ABFC}"/>
                </a:ext>
              </a:extLst>
            </p:cNvPr>
            <p:cNvCxnSpPr>
              <a:cxnSpLocks/>
            </p:cNvCxnSpPr>
            <p:nvPr/>
          </p:nvCxnSpPr>
          <p:spPr>
            <a:xfrm>
              <a:off x="3898211" y="4919815"/>
              <a:ext cx="1388899" cy="843731"/>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85" name="Picture 84">
              <a:extLst>
                <a:ext uri="{FF2B5EF4-FFF2-40B4-BE49-F238E27FC236}">
                  <a16:creationId xmlns:a16="http://schemas.microsoft.com/office/drawing/2014/main" id="{93B6353A-0EDB-9FC6-08A9-6F37A02F52D3}"/>
                </a:ext>
              </a:extLst>
            </p:cNvPr>
            <p:cNvPicPr>
              <a:picLocks noChangeAspect="1"/>
            </p:cNvPicPr>
            <p:nvPr/>
          </p:nvPicPr>
          <p:blipFill>
            <a:blip r:embed="rId3">
              <a:alphaModFix amt="33000"/>
            </a:blip>
            <a:srcRect b="49535"/>
            <a:stretch/>
          </p:blipFill>
          <p:spPr>
            <a:xfrm rot="15643469">
              <a:off x="6841692" y="2577998"/>
              <a:ext cx="1778491" cy="897518"/>
            </a:xfrm>
            <a:prstGeom prst="rect">
              <a:avLst/>
            </a:prstGeom>
          </p:spPr>
        </p:pic>
        <p:pic>
          <p:nvPicPr>
            <p:cNvPr id="99" name="Picture 98">
              <a:extLst>
                <a:ext uri="{FF2B5EF4-FFF2-40B4-BE49-F238E27FC236}">
                  <a16:creationId xmlns:a16="http://schemas.microsoft.com/office/drawing/2014/main" id="{7AF768EF-7751-386C-AC4F-DFEADF15A3FD}"/>
                </a:ext>
              </a:extLst>
            </p:cNvPr>
            <p:cNvPicPr>
              <a:picLocks noChangeAspect="1"/>
            </p:cNvPicPr>
            <p:nvPr/>
          </p:nvPicPr>
          <p:blipFill>
            <a:blip r:embed="rId3">
              <a:alphaModFix amt="33000"/>
            </a:blip>
            <a:srcRect b="49535"/>
            <a:stretch/>
          </p:blipFill>
          <p:spPr>
            <a:xfrm>
              <a:off x="5453588" y="4041374"/>
              <a:ext cx="1622848" cy="818973"/>
            </a:xfrm>
            <a:prstGeom prst="rect">
              <a:avLst/>
            </a:prstGeom>
          </p:spPr>
        </p:pic>
        <p:pic>
          <p:nvPicPr>
            <p:cNvPr id="100" name="Picture 99">
              <a:extLst>
                <a:ext uri="{FF2B5EF4-FFF2-40B4-BE49-F238E27FC236}">
                  <a16:creationId xmlns:a16="http://schemas.microsoft.com/office/drawing/2014/main" id="{449782AC-2F06-6A6B-2337-03912897A94F}"/>
                </a:ext>
              </a:extLst>
            </p:cNvPr>
            <p:cNvPicPr>
              <a:picLocks noChangeAspect="1"/>
            </p:cNvPicPr>
            <p:nvPr/>
          </p:nvPicPr>
          <p:blipFill>
            <a:blip r:embed="rId3">
              <a:alphaModFix amt="33000"/>
            </a:blip>
            <a:srcRect b="49535"/>
            <a:stretch/>
          </p:blipFill>
          <p:spPr>
            <a:xfrm rot="18197061">
              <a:off x="7438315" y="4175781"/>
              <a:ext cx="1622848" cy="818973"/>
            </a:xfrm>
            <a:prstGeom prst="rect">
              <a:avLst/>
            </a:prstGeom>
          </p:spPr>
        </p:pic>
        <p:sp>
          <p:nvSpPr>
            <p:cNvPr id="101" name="TextBox 100">
              <a:extLst>
                <a:ext uri="{FF2B5EF4-FFF2-40B4-BE49-F238E27FC236}">
                  <a16:creationId xmlns:a16="http://schemas.microsoft.com/office/drawing/2014/main" id="{10B6D2FD-48DE-2F83-BBD8-B8C930F2E23C}"/>
                </a:ext>
              </a:extLst>
            </p:cNvPr>
            <p:cNvSpPr txBox="1"/>
            <p:nvPr/>
          </p:nvSpPr>
          <p:spPr>
            <a:xfrm>
              <a:off x="2840202" y="2914716"/>
              <a:ext cx="709562" cy="338554"/>
            </a:xfrm>
            <a:prstGeom prst="rect">
              <a:avLst/>
            </a:prstGeom>
            <a:noFill/>
          </p:spPr>
          <p:txBody>
            <a:bodyPr wrap="square">
              <a:spAutoFit/>
            </a:bodyPr>
            <a:lstStyle/>
            <a:p>
              <a:pPr algn="ctr"/>
              <a:r>
                <a:rPr lang="en-US" sz="1600" dirty="0"/>
                <a:t>+ </a:t>
              </a:r>
              <a:r>
                <a:rPr lang="el-GR" sz="1600" dirty="0"/>
                <a:t>Δ</a:t>
              </a:r>
              <a:r>
                <a:rPr lang="en-US" sz="1600" dirty="0"/>
                <a:t>t</a:t>
              </a:r>
              <a:endParaRPr lang="el-GR" sz="1600" dirty="0"/>
            </a:p>
          </p:txBody>
        </p:sp>
        <p:sp>
          <p:nvSpPr>
            <p:cNvPr id="102" name="TextBox 101">
              <a:extLst>
                <a:ext uri="{FF2B5EF4-FFF2-40B4-BE49-F238E27FC236}">
                  <a16:creationId xmlns:a16="http://schemas.microsoft.com/office/drawing/2014/main" id="{BF9644FD-9B10-458C-AC35-A02EBC70749C}"/>
                </a:ext>
              </a:extLst>
            </p:cNvPr>
            <p:cNvSpPr txBox="1"/>
            <p:nvPr/>
          </p:nvSpPr>
          <p:spPr>
            <a:xfrm>
              <a:off x="1132729" y="4382975"/>
              <a:ext cx="1424907" cy="338554"/>
            </a:xfrm>
            <a:prstGeom prst="rect">
              <a:avLst/>
            </a:prstGeom>
            <a:noFill/>
          </p:spPr>
          <p:txBody>
            <a:bodyPr wrap="square">
              <a:spAutoFit/>
            </a:bodyPr>
            <a:lstStyle/>
            <a:p>
              <a:pPr algn="ctr"/>
              <a:r>
                <a:rPr lang="en-US" sz="1600" dirty="0"/>
                <a:t>2 Nodes</a:t>
              </a:r>
              <a:endParaRPr lang="el-GR" sz="1600" dirty="0"/>
            </a:p>
          </p:txBody>
        </p:sp>
        <p:sp>
          <p:nvSpPr>
            <p:cNvPr id="103" name="TextBox 102">
              <a:extLst>
                <a:ext uri="{FF2B5EF4-FFF2-40B4-BE49-F238E27FC236}">
                  <a16:creationId xmlns:a16="http://schemas.microsoft.com/office/drawing/2014/main" id="{9A28ADC9-5FB1-62D1-7289-84B5FE0BF9DA}"/>
                </a:ext>
              </a:extLst>
            </p:cNvPr>
            <p:cNvSpPr txBox="1"/>
            <p:nvPr/>
          </p:nvSpPr>
          <p:spPr>
            <a:xfrm>
              <a:off x="4505462" y="6000763"/>
              <a:ext cx="1424907" cy="338554"/>
            </a:xfrm>
            <a:prstGeom prst="rect">
              <a:avLst/>
            </a:prstGeom>
            <a:noFill/>
          </p:spPr>
          <p:txBody>
            <a:bodyPr wrap="square">
              <a:spAutoFit/>
            </a:bodyPr>
            <a:lstStyle/>
            <a:p>
              <a:pPr algn="ctr"/>
              <a:r>
                <a:rPr lang="en-US" sz="1600" dirty="0"/>
                <a:t>3 Nodes</a:t>
              </a:r>
              <a:endParaRPr lang="el-GR" sz="1600" dirty="0"/>
            </a:p>
          </p:txBody>
        </p:sp>
        <p:sp>
          <p:nvSpPr>
            <p:cNvPr id="104" name="TextBox 103">
              <a:extLst>
                <a:ext uri="{FF2B5EF4-FFF2-40B4-BE49-F238E27FC236}">
                  <a16:creationId xmlns:a16="http://schemas.microsoft.com/office/drawing/2014/main" id="{A62FF4FA-30FC-BF58-8009-0CDFC2705A6D}"/>
                </a:ext>
              </a:extLst>
            </p:cNvPr>
            <p:cNvSpPr txBox="1"/>
            <p:nvPr/>
          </p:nvSpPr>
          <p:spPr>
            <a:xfrm>
              <a:off x="8682403" y="1792103"/>
              <a:ext cx="1424907" cy="338554"/>
            </a:xfrm>
            <a:prstGeom prst="rect">
              <a:avLst/>
            </a:prstGeom>
            <a:noFill/>
          </p:spPr>
          <p:txBody>
            <a:bodyPr wrap="square">
              <a:spAutoFit/>
            </a:bodyPr>
            <a:lstStyle/>
            <a:p>
              <a:pPr algn="ctr"/>
              <a:r>
                <a:rPr lang="en-US" sz="1600" dirty="0"/>
                <a:t>k +1 Nodes</a:t>
              </a:r>
              <a:endParaRPr lang="el-GR" sz="1600" dirty="0"/>
            </a:p>
          </p:txBody>
        </p:sp>
        <p:sp>
          <p:nvSpPr>
            <p:cNvPr id="105" name="TextBox 104">
              <a:extLst>
                <a:ext uri="{FF2B5EF4-FFF2-40B4-BE49-F238E27FC236}">
                  <a16:creationId xmlns:a16="http://schemas.microsoft.com/office/drawing/2014/main" id="{8A326175-1649-B183-C526-5796AB745654}"/>
                </a:ext>
              </a:extLst>
            </p:cNvPr>
            <p:cNvSpPr txBox="1"/>
            <p:nvPr/>
          </p:nvSpPr>
          <p:spPr>
            <a:xfrm>
              <a:off x="5582759" y="3374181"/>
              <a:ext cx="1424907" cy="338554"/>
            </a:xfrm>
            <a:prstGeom prst="rect">
              <a:avLst/>
            </a:prstGeom>
            <a:noFill/>
          </p:spPr>
          <p:txBody>
            <a:bodyPr wrap="square">
              <a:spAutoFit/>
            </a:bodyPr>
            <a:lstStyle/>
            <a:p>
              <a:pPr algn="ctr"/>
              <a:r>
                <a:rPr lang="en-US" sz="1600" dirty="0"/>
                <a:t>Gateway</a:t>
              </a:r>
              <a:endParaRPr lang="el-GR" sz="1600" dirty="0"/>
            </a:p>
          </p:txBody>
        </p:sp>
      </p:grpSp>
    </p:spTree>
    <p:extLst>
      <p:ext uri="{BB962C8B-B14F-4D97-AF65-F5344CB8AC3E}">
        <p14:creationId xmlns:p14="http://schemas.microsoft.com/office/powerpoint/2010/main" val="1824948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2E3F6-956D-A64C-E217-E78D2B5CE02C}"/>
              </a:ext>
            </a:extLst>
          </p:cNvPr>
          <p:cNvSpPr>
            <a:spLocks noGrp="1"/>
          </p:cNvSpPr>
          <p:nvPr>
            <p:ph type="title"/>
          </p:nvPr>
        </p:nvSpPr>
        <p:spPr>
          <a:xfrm>
            <a:off x="838200" y="306517"/>
            <a:ext cx="10515600" cy="1325563"/>
          </a:xfrm>
        </p:spPr>
        <p:txBody>
          <a:bodyPr/>
          <a:lstStyle/>
          <a:p>
            <a:r>
              <a:rPr lang="el-GR" dirty="0">
                <a:latin typeface="Calibri" panose="020F0502020204030204" pitchFamily="34" charset="0"/>
                <a:ea typeface="Calibri" panose="020F0502020204030204" pitchFamily="34" charset="0"/>
                <a:cs typeface="Calibri" panose="020F0502020204030204" pitchFamily="34" charset="0"/>
              </a:rPr>
              <a:t>Παραδοχές</a:t>
            </a:r>
          </a:p>
        </p:txBody>
      </p:sp>
      <p:sp>
        <p:nvSpPr>
          <p:cNvPr id="3" name="Content Placeholder 2">
            <a:extLst>
              <a:ext uri="{FF2B5EF4-FFF2-40B4-BE49-F238E27FC236}">
                <a16:creationId xmlns:a16="http://schemas.microsoft.com/office/drawing/2014/main" id="{343AD474-385B-9206-8D72-A418EE7624B1}"/>
              </a:ext>
            </a:extLst>
          </p:cNvPr>
          <p:cNvSpPr>
            <a:spLocks noGrp="1"/>
          </p:cNvSpPr>
          <p:nvPr>
            <p:ph idx="1"/>
          </p:nvPr>
        </p:nvSpPr>
        <p:spPr>
          <a:xfrm>
            <a:off x="1203596" y="1493522"/>
            <a:ext cx="10240917" cy="4717815"/>
          </a:xfrm>
        </p:spPr>
        <p:txBody>
          <a:bodyPr/>
          <a:lstStyle/>
          <a:p>
            <a:pPr>
              <a:lnSpc>
                <a:spcPct val="150000"/>
              </a:lnSpc>
              <a:spcBef>
                <a:spcPts val="600"/>
              </a:spcBef>
              <a:spcAft>
                <a:spcPts val="600"/>
              </a:spcAft>
            </a:pPr>
            <a:r>
              <a:rPr lang="el-GR" dirty="0">
                <a:latin typeface="Calibri" panose="020F0502020204030204" pitchFamily="34" charset="0"/>
                <a:ea typeface="Calibri" panose="020F0502020204030204" pitchFamily="34" charset="0"/>
                <a:cs typeface="Calibri" panose="020F0502020204030204" pitchFamily="34" charset="0"/>
              </a:rPr>
              <a:t>Ο μέγιστος αριθμός κόμβων στο σύστημα είναι 1000</a:t>
            </a:r>
          </a:p>
          <a:p>
            <a:pPr>
              <a:lnSpc>
                <a:spcPct val="150000"/>
              </a:lnSpc>
              <a:spcBef>
                <a:spcPts val="600"/>
              </a:spcBef>
              <a:spcAft>
                <a:spcPts val="600"/>
              </a:spcAft>
            </a:pPr>
            <a:r>
              <a:rPr lang="el-GR" dirty="0">
                <a:latin typeface="Calibri" panose="020F0502020204030204" pitchFamily="34" charset="0"/>
                <a:ea typeface="Calibri" panose="020F0502020204030204" pitchFamily="34" charset="0"/>
                <a:cs typeface="Calibri" panose="020F0502020204030204" pitchFamily="34" charset="0"/>
              </a:rPr>
              <a:t>Οι τελικές συσκευές τίθενται σε λειτουργία κλάσης Α</a:t>
            </a:r>
            <a:endParaRPr lang="en-US" dirty="0">
              <a:latin typeface="Calibri" panose="020F0502020204030204" pitchFamily="34" charset="0"/>
              <a:ea typeface="Calibri" panose="020F0502020204030204" pitchFamily="34" charset="0"/>
              <a:cs typeface="Calibri" panose="020F0502020204030204" pitchFamily="34" charset="0"/>
            </a:endParaRPr>
          </a:p>
          <a:p>
            <a:pPr>
              <a:lnSpc>
                <a:spcPct val="150000"/>
              </a:lnSpc>
              <a:spcBef>
                <a:spcPts val="600"/>
              </a:spcBef>
              <a:spcAft>
                <a:spcPts val="600"/>
              </a:spcAft>
            </a:pPr>
            <a:r>
              <a:rPr lang="el-GR" dirty="0">
                <a:latin typeface="Calibri" panose="020F0502020204030204" pitchFamily="34" charset="0"/>
                <a:ea typeface="Calibri" panose="020F0502020204030204" pitchFamily="34" charset="0"/>
                <a:cs typeface="Calibri" panose="020F0502020204030204" pitchFamily="34" charset="0"/>
              </a:rPr>
              <a:t>Διατηρείται μόνο το παράθυρο λήψης </a:t>
            </a:r>
            <a:r>
              <a:rPr lang="en-US" dirty="0">
                <a:latin typeface="Calibri" panose="020F0502020204030204" pitchFamily="34" charset="0"/>
                <a:ea typeface="Calibri" panose="020F0502020204030204" pitchFamily="34" charset="0"/>
                <a:cs typeface="Calibri" panose="020F0502020204030204" pitchFamily="34" charset="0"/>
              </a:rPr>
              <a:t>RX1</a:t>
            </a:r>
          </a:p>
          <a:p>
            <a:pPr>
              <a:lnSpc>
                <a:spcPct val="150000"/>
              </a:lnSpc>
              <a:spcBef>
                <a:spcPts val="600"/>
              </a:spcBef>
              <a:spcAft>
                <a:spcPts val="600"/>
              </a:spcAft>
            </a:pPr>
            <a:r>
              <a:rPr lang="el-GR" dirty="0">
                <a:latin typeface="Calibri" panose="020F0502020204030204" pitchFamily="34" charset="0"/>
                <a:ea typeface="Calibri" panose="020F0502020204030204" pitchFamily="34" charset="0"/>
                <a:cs typeface="Calibri" panose="020F0502020204030204" pitchFamily="34" charset="0"/>
              </a:rPr>
              <a:t>Ο μέγιστος αριθμός αλλεπάλληλων αναμεταδόσεων είναι 40</a:t>
            </a:r>
            <a:endParaRPr lang="en-US" dirty="0">
              <a:latin typeface="Calibri" panose="020F0502020204030204" pitchFamily="34" charset="0"/>
              <a:ea typeface="Calibri" panose="020F0502020204030204" pitchFamily="34" charset="0"/>
              <a:cs typeface="Calibri" panose="020F0502020204030204" pitchFamily="34" charset="0"/>
            </a:endParaRPr>
          </a:p>
          <a:p>
            <a:pPr>
              <a:lnSpc>
                <a:spcPct val="150000"/>
              </a:lnSpc>
              <a:spcBef>
                <a:spcPts val="600"/>
              </a:spcBef>
              <a:spcAft>
                <a:spcPts val="600"/>
              </a:spcAft>
            </a:pPr>
            <a:r>
              <a:rPr lang="el-GR" dirty="0">
                <a:latin typeface="Calibri" panose="020F0502020204030204" pitchFamily="34" charset="0"/>
                <a:ea typeface="Calibri" panose="020F0502020204030204" pitchFamily="34" charset="0"/>
                <a:cs typeface="Calibri" panose="020F0502020204030204" pitchFamily="34" charset="0"/>
              </a:rPr>
              <a:t>Το μέγιστο ποσοστό χρήσης του καναλιού από κάθε κόμβο είναι 1%</a:t>
            </a:r>
          </a:p>
          <a:p>
            <a:pPr>
              <a:lnSpc>
                <a:spcPct val="150000"/>
              </a:lnSpc>
              <a:spcBef>
                <a:spcPts val="600"/>
              </a:spcBef>
              <a:spcAft>
                <a:spcPts val="600"/>
              </a:spcAft>
            </a:pPr>
            <a:r>
              <a:rPr lang="el-GR" dirty="0">
                <a:latin typeface="Calibri" panose="020F0502020204030204" pitchFamily="34" charset="0"/>
                <a:ea typeface="Calibri" panose="020F0502020204030204" pitchFamily="34" charset="0"/>
                <a:cs typeface="Calibri" panose="020F0502020204030204" pitchFamily="34" charset="0"/>
              </a:rPr>
              <a:t>Τερματισμός όταν η τηλεπικοινωνιακή συμφόρηση γίνει ίση με 2.</a:t>
            </a:r>
            <a:endParaRPr lang="en-US" dirty="0">
              <a:latin typeface="Calibri" panose="020F0502020204030204" pitchFamily="34" charset="0"/>
              <a:ea typeface="Calibri" panose="020F0502020204030204" pitchFamily="34" charset="0"/>
              <a:cs typeface="Calibri" panose="020F0502020204030204" pitchFamily="34" charset="0"/>
            </a:endParaRPr>
          </a:p>
          <a:p>
            <a:pPr>
              <a:lnSpc>
                <a:spcPct val="150000"/>
              </a:lnSpc>
              <a:spcBef>
                <a:spcPts val="600"/>
              </a:spcBef>
              <a:spcAft>
                <a:spcPts val="600"/>
              </a:spcAft>
            </a:pPr>
            <a:endParaRPr lang="el-GR" dirty="0">
              <a:latin typeface="Calibri" panose="020F0502020204030204" pitchFamily="34" charset="0"/>
              <a:ea typeface="Calibri" panose="020F0502020204030204" pitchFamily="34" charset="0"/>
              <a:cs typeface="Calibri" panose="020F0502020204030204" pitchFamily="34" charset="0"/>
            </a:endParaRPr>
          </a:p>
          <a:p>
            <a:pPr>
              <a:lnSpc>
                <a:spcPct val="150000"/>
              </a:lnSpc>
              <a:spcBef>
                <a:spcPts val="600"/>
              </a:spcBef>
              <a:spcAft>
                <a:spcPts val="600"/>
              </a:spcAft>
            </a:pPr>
            <a:endParaRPr lang="el-GR"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7E101EAA-C31E-80DE-0588-37DDCD25EA89}"/>
              </a:ext>
            </a:extLst>
          </p:cNvPr>
          <p:cNvSpPr>
            <a:spLocks noGrp="1"/>
          </p:cNvSpPr>
          <p:nvPr>
            <p:ph type="sldNum" sz="quarter" idx="12"/>
          </p:nvPr>
        </p:nvSpPr>
        <p:spPr/>
        <p:txBody>
          <a:bodyPr/>
          <a:lstStyle/>
          <a:p>
            <a:fld id="{58C9BF81-C83D-42AC-BA3A-6B7D8ABF6CAB}" type="slidenum">
              <a:rPr lang="el-GR" smtClean="0"/>
              <a:pPr/>
              <a:t>23</a:t>
            </a:fld>
            <a:endParaRPr lang="el-GR" dirty="0"/>
          </a:p>
        </p:txBody>
      </p:sp>
    </p:spTree>
    <p:extLst>
      <p:ext uri="{BB962C8B-B14F-4D97-AF65-F5344CB8AC3E}">
        <p14:creationId xmlns:p14="http://schemas.microsoft.com/office/powerpoint/2010/main" val="2555729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ACA78-9D29-B162-9E22-44442EAF1E7F}"/>
              </a:ext>
            </a:extLst>
          </p:cNvPr>
          <p:cNvSpPr>
            <a:spLocks noGrp="1"/>
          </p:cNvSpPr>
          <p:nvPr>
            <p:ph type="title"/>
          </p:nvPr>
        </p:nvSpPr>
        <p:spPr>
          <a:xfrm>
            <a:off x="838199" y="269194"/>
            <a:ext cx="10515600" cy="1325563"/>
          </a:xfrm>
        </p:spPr>
        <p:txBody>
          <a:bodyPr/>
          <a:lstStyle/>
          <a:p>
            <a:r>
              <a:rPr lang="el-GR" dirty="0">
                <a:latin typeface="Calibri" panose="020F0502020204030204" pitchFamily="34" charset="0"/>
                <a:ea typeface="Calibri" panose="020F0502020204030204" pitchFamily="34" charset="0"/>
                <a:cs typeface="Calibri" panose="020F0502020204030204" pitchFamily="34" charset="0"/>
              </a:rPr>
              <a:t>Προσδιορισμός αρχικών παραμέτρων</a:t>
            </a:r>
          </a:p>
        </p:txBody>
      </p:sp>
      <p:sp>
        <p:nvSpPr>
          <p:cNvPr id="4" name="Slide Number Placeholder 3">
            <a:extLst>
              <a:ext uri="{FF2B5EF4-FFF2-40B4-BE49-F238E27FC236}">
                <a16:creationId xmlns:a16="http://schemas.microsoft.com/office/drawing/2014/main" id="{5B7E2C21-593C-77E8-3717-2845DDE23404}"/>
              </a:ext>
            </a:extLst>
          </p:cNvPr>
          <p:cNvSpPr>
            <a:spLocks noGrp="1"/>
          </p:cNvSpPr>
          <p:nvPr>
            <p:ph type="sldNum" sz="quarter" idx="12"/>
          </p:nvPr>
        </p:nvSpPr>
        <p:spPr/>
        <p:txBody>
          <a:bodyPr/>
          <a:lstStyle/>
          <a:p>
            <a:fld id="{58C9BF81-C83D-42AC-BA3A-6B7D8ABF6CAB}" type="slidenum">
              <a:rPr lang="el-GR" smtClean="0"/>
              <a:pPr/>
              <a:t>24</a:t>
            </a:fld>
            <a:endParaRPr lang="el-GR" dirty="0"/>
          </a:p>
        </p:txBody>
      </p:sp>
      <p:graphicFrame>
        <p:nvGraphicFramePr>
          <p:cNvPr id="9" name="Table 8">
            <a:extLst>
              <a:ext uri="{FF2B5EF4-FFF2-40B4-BE49-F238E27FC236}">
                <a16:creationId xmlns:a16="http://schemas.microsoft.com/office/drawing/2014/main" id="{49541980-EFC3-0707-D5D7-E704CA382097}"/>
              </a:ext>
            </a:extLst>
          </p:cNvPr>
          <p:cNvGraphicFramePr>
            <a:graphicFrameLocks noGrp="1"/>
          </p:cNvGraphicFramePr>
          <p:nvPr>
            <p:extLst>
              <p:ext uri="{D42A27DB-BD31-4B8C-83A1-F6EECF244321}">
                <p14:modId xmlns:p14="http://schemas.microsoft.com/office/powerpoint/2010/main" val="3672266696"/>
              </p:ext>
            </p:extLst>
          </p:nvPr>
        </p:nvGraphicFramePr>
        <p:xfrm>
          <a:off x="1620675" y="1864220"/>
          <a:ext cx="8950647" cy="4262880"/>
        </p:xfrm>
        <a:graphic>
          <a:graphicData uri="http://schemas.openxmlformats.org/drawingml/2006/table">
            <a:tbl>
              <a:tblPr firstRow="1" bandRow="1">
                <a:tableStyleId>{5C22544A-7EE6-4342-B048-85BDC9FD1C3A}</a:tableStyleId>
              </a:tblPr>
              <a:tblGrid>
                <a:gridCol w="2983549">
                  <a:extLst>
                    <a:ext uri="{9D8B030D-6E8A-4147-A177-3AD203B41FA5}">
                      <a16:colId xmlns:a16="http://schemas.microsoft.com/office/drawing/2014/main" val="973344636"/>
                    </a:ext>
                  </a:extLst>
                </a:gridCol>
                <a:gridCol w="2983549">
                  <a:extLst>
                    <a:ext uri="{9D8B030D-6E8A-4147-A177-3AD203B41FA5}">
                      <a16:colId xmlns:a16="http://schemas.microsoft.com/office/drawing/2014/main" val="2292349145"/>
                    </a:ext>
                  </a:extLst>
                </a:gridCol>
                <a:gridCol w="2983549">
                  <a:extLst>
                    <a:ext uri="{9D8B030D-6E8A-4147-A177-3AD203B41FA5}">
                      <a16:colId xmlns:a16="http://schemas.microsoft.com/office/drawing/2014/main" val="4085668273"/>
                    </a:ext>
                  </a:extLst>
                </a:gridCol>
              </a:tblGrid>
              <a:tr h="532860">
                <a:tc>
                  <a:txBody>
                    <a:bodyPr/>
                    <a:lstStyle/>
                    <a:p>
                      <a:pPr marL="0" marR="0" algn="ctr">
                        <a:lnSpc>
                          <a:spcPct val="115000"/>
                        </a:lnSpc>
                        <a:spcBef>
                          <a:spcPts val="0"/>
                        </a:spcBef>
                        <a:spcAft>
                          <a:spcPts val="0"/>
                        </a:spcAft>
                      </a:pPr>
                      <a:r>
                        <a:rPr lang="el-GR"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Παράμετροι</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15000"/>
                        </a:lnSpc>
                        <a:spcBef>
                          <a:spcPts val="0"/>
                        </a:spcBef>
                        <a:spcAft>
                          <a:spcPts val="0"/>
                        </a:spcAft>
                      </a:pPr>
                      <a:r>
                        <a:rPr lang="en-US"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SF6</a:t>
                      </a:r>
                      <a:endParaRPr lang="el-GR"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algn="ctr">
                        <a:lnSpc>
                          <a:spcPct val="115000"/>
                        </a:lnSpc>
                        <a:spcBef>
                          <a:spcPts val="0"/>
                        </a:spcBef>
                        <a:spcAft>
                          <a:spcPts val="0"/>
                        </a:spcAft>
                      </a:pPr>
                      <a:r>
                        <a:rPr lang="en-US"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SF12</a:t>
                      </a:r>
                      <a:endParaRPr lang="el-GR"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381156089"/>
                  </a:ext>
                </a:extLst>
              </a:tr>
              <a:tr h="532860">
                <a:tc>
                  <a:txBody>
                    <a:bodyPr/>
                    <a:lstStyle/>
                    <a:p>
                      <a:pPr marL="0" marR="0" algn="ctr">
                        <a:lnSpc>
                          <a:spcPct val="115000"/>
                        </a:lnSpc>
                        <a:spcBef>
                          <a:spcPts val="0"/>
                        </a:spcBef>
                        <a:spcAft>
                          <a:spcPts val="0"/>
                        </a:spcAft>
                      </a:pPr>
                      <a:r>
                        <a:rPr lang="en-US"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Bandwidth</a:t>
                      </a:r>
                      <a:endParaRPr lang="el-GR"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125 kHz</a:t>
                      </a:r>
                      <a:endParaRPr lang="el-GR"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125 kHz</a:t>
                      </a:r>
                      <a:endParaRPr lang="el-GR"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74347712"/>
                  </a:ext>
                </a:extLst>
              </a:tr>
              <a:tr h="532860">
                <a:tc>
                  <a:txBody>
                    <a:bodyPr/>
                    <a:lstStyle/>
                    <a:p>
                      <a:pPr marL="0" marR="0" algn="ctr">
                        <a:lnSpc>
                          <a:spcPct val="115000"/>
                        </a:lnSpc>
                        <a:spcBef>
                          <a:spcPts val="0"/>
                        </a:spcBef>
                        <a:spcAft>
                          <a:spcPts val="0"/>
                        </a:spcAft>
                      </a:pPr>
                      <a:r>
                        <a:rPr lang="en-US"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Preamble</a:t>
                      </a:r>
                      <a:endParaRPr lang="el-GR"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8 symbols</a:t>
                      </a:r>
                      <a:endParaRPr lang="el-GR"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8 symbols</a:t>
                      </a:r>
                      <a:endParaRPr lang="el-GR"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03113258"/>
                  </a:ext>
                </a:extLst>
              </a:tr>
              <a:tr h="532860">
                <a:tc>
                  <a:txBody>
                    <a:bodyPr/>
                    <a:lstStyle/>
                    <a:p>
                      <a:pPr marL="0" marR="0" algn="ctr">
                        <a:lnSpc>
                          <a:spcPct val="115000"/>
                        </a:lnSpc>
                        <a:spcBef>
                          <a:spcPts val="0"/>
                        </a:spcBef>
                        <a:spcAft>
                          <a:spcPts val="0"/>
                        </a:spcAft>
                      </a:pPr>
                      <a:r>
                        <a:rPr lang="en-US"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Header</a:t>
                      </a:r>
                      <a:endParaRPr lang="el-GR"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Off</a:t>
                      </a:r>
                      <a:endParaRPr lang="el-GR"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On</a:t>
                      </a:r>
                      <a:endParaRPr lang="el-GR"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035518684"/>
                  </a:ext>
                </a:extLst>
              </a:tr>
              <a:tr h="532860">
                <a:tc>
                  <a:txBody>
                    <a:bodyPr/>
                    <a:lstStyle/>
                    <a:p>
                      <a:pPr marL="0" marR="0" algn="ctr">
                        <a:lnSpc>
                          <a:spcPct val="115000"/>
                        </a:lnSpc>
                        <a:spcBef>
                          <a:spcPts val="0"/>
                        </a:spcBef>
                        <a:spcAft>
                          <a:spcPts val="0"/>
                        </a:spcAft>
                      </a:pPr>
                      <a:r>
                        <a:rPr lang="en-US"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a:t>
                      </a:r>
                      <a:endParaRPr lang="el-GR"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Off</a:t>
                      </a:r>
                      <a:endParaRPr lang="el-GR"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On</a:t>
                      </a:r>
                      <a:endParaRPr lang="el-GR"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39277381"/>
                  </a:ext>
                </a:extLst>
              </a:tr>
              <a:tr h="532860">
                <a:tc>
                  <a:txBody>
                    <a:bodyPr/>
                    <a:lstStyle/>
                    <a:p>
                      <a:pPr marL="0" marR="0" algn="ctr">
                        <a:lnSpc>
                          <a:spcPct val="115000"/>
                        </a:lnSpc>
                        <a:spcBef>
                          <a:spcPts val="0"/>
                        </a:spcBef>
                        <a:spcAft>
                          <a:spcPts val="0"/>
                        </a:spcAft>
                      </a:pPr>
                      <a:r>
                        <a:rPr lang="en-US"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CRC</a:t>
                      </a:r>
                      <a:endParaRPr lang="el-GR"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On</a:t>
                      </a:r>
                      <a:endParaRPr lang="el-GR"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On</a:t>
                      </a:r>
                      <a:endParaRPr lang="el-GR"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64107367"/>
                  </a:ext>
                </a:extLst>
              </a:tr>
              <a:tr h="532860">
                <a:tc>
                  <a:txBody>
                    <a:bodyPr/>
                    <a:lstStyle/>
                    <a:p>
                      <a:pPr marL="0" marR="0" algn="ctr">
                        <a:lnSpc>
                          <a:spcPct val="115000"/>
                        </a:lnSpc>
                        <a:spcBef>
                          <a:spcPts val="0"/>
                        </a:spcBef>
                        <a:spcAft>
                          <a:spcPts val="0"/>
                        </a:spcAft>
                      </a:pPr>
                      <a:r>
                        <a:rPr lang="en-US"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Payload</a:t>
                      </a:r>
                      <a:endParaRPr lang="el-GR"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25 bytes</a:t>
                      </a:r>
                      <a:endParaRPr lang="el-GR"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25 bytes</a:t>
                      </a:r>
                      <a:endParaRPr lang="el-GR"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910786611"/>
                  </a:ext>
                </a:extLst>
              </a:tr>
              <a:tr h="532860">
                <a:tc>
                  <a:txBody>
                    <a:bodyPr/>
                    <a:lstStyle/>
                    <a:p>
                      <a:pPr marL="0" marR="0" algn="ctr">
                        <a:lnSpc>
                          <a:spcPct val="115000"/>
                        </a:lnSpc>
                        <a:spcBef>
                          <a:spcPts val="0"/>
                        </a:spcBef>
                        <a:spcAft>
                          <a:spcPts val="0"/>
                        </a:spcAft>
                      </a:pPr>
                      <a:r>
                        <a:rPr lang="en-US"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CR</a:t>
                      </a:r>
                      <a:endParaRPr lang="el-GR"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4</a:t>
                      </a:r>
                      <a:r>
                        <a:rPr lang="en-US" sz="2400" kern="100" baseline="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lang="en-US"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4/8</a:t>
                      </a:r>
                      <a:endParaRPr lang="el-GR"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algn="ctr">
                        <a:lnSpc>
                          <a:spcPct val="115000"/>
                        </a:lnSpc>
                        <a:spcBef>
                          <a:spcPts val="0"/>
                        </a:spcBef>
                        <a:spcAft>
                          <a:spcPts val="0"/>
                        </a:spcAft>
                      </a:pPr>
                      <a:r>
                        <a:rPr lang="en-US"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4 → 4/8</a:t>
                      </a:r>
                      <a:endParaRPr lang="el-GR" sz="24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521671419"/>
                  </a:ext>
                </a:extLst>
              </a:tr>
            </a:tbl>
          </a:graphicData>
        </a:graphic>
      </p:graphicFrame>
    </p:spTree>
    <p:extLst>
      <p:ext uri="{BB962C8B-B14F-4D97-AF65-F5344CB8AC3E}">
        <p14:creationId xmlns:p14="http://schemas.microsoft.com/office/powerpoint/2010/main" val="718889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4E4BB-A184-314A-5F0F-5C7D026AE9BE}"/>
              </a:ext>
            </a:extLst>
          </p:cNvPr>
          <p:cNvSpPr>
            <a:spLocks noGrp="1"/>
          </p:cNvSpPr>
          <p:nvPr>
            <p:ph type="title"/>
          </p:nvPr>
        </p:nvSpPr>
        <p:spPr>
          <a:xfrm>
            <a:off x="838200" y="269195"/>
            <a:ext cx="10515600" cy="1325563"/>
          </a:xfrm>
        </p:spPr>
        <p:txBody>
          <a:bodyPr/>
          <a:lstStyle/>
          <a:p>
            <a:r>
              <a:rPr lang="el-GR" dirty="0">
                <a:latin typeface="Calibri" panose="020F0502020204030204" pitchFamily="34" charset="0"/>
                <a:ea typeface="Calibri" panose="020F0502020204030204" pitchFamily="34" charset="0"/>
                <a:cs typeface="Calibri" panose="020F0502020204030204" pitchFamily="34" charset="0"/>
              </a:rPr>
              <a:t>Προσδιορισμός</a:t>
            </a:r>
            <a:r>
              <a:rPr lang="en-US" dirty="0">
                <a:latin typeface="Calibri" panose="020F0502020204030204" pitchFamily="34" charset="0"/>
                <a:ea typeface="Calibri" panose="020F0502020204030204" pitchFamily="34" charset="0"/>
                <a:cs typeface="Calibri" panose="020F0502020204030204" pitchFamily="34" charset="0"/>
              </a:rPr>
              <a:t> </a:t>
            </a:r>
            <a:r>
              <a:rPr lang="el-GR" dirty="0">
                <a:latin typeface="Calibri" panose="020F0502020204030204" pitchFamily="34" charset="0"/>
                <a:ea typeface="Calibri" panose="020F0502020204030204" pitchFamily="34" charset="0"/>
                <a:cs typeface="Calibri" panose="020F0502020204030204" pitchFamily="34" charset="0"/>
              </a:rPr>
              <a:t>Χρονικών Παραμέτρων</a:t>
            </a:r>
          </a:p>
        </p:txBody>
      </p:sp>
      <p:graphicFrame>
        <p:nvGraphicFramePr>
          <p:cNvPr id="7" name="Content Placeholder 6">
            <a:extLst>
              <a:ext uri="{FF2B5EF4-FFF2-40B4-BE49-F238E27FC236}">
                <a16:creationId xmlns:a16="http://schemas.microsoft.com/office/drawing/2014/main" id="{6473A530-10AF-19ED-4C20-0B2722E85D09}"/>
              </a:ext>
            </a:extLst>
          </p:cNvPr>
          <p:cNvGraphicFramePr>
            <a:graphicFrameLocks noGrp="1"/>
          </p:cNvGraphicFramePr>
          <p:nvPr>
            <p:ph idx="1"/>
            <p:extLst>
              <p:ext uri="{D42A27DB-BD31-4B8C-83A1-F6EECF244321}">
                <p14:modId xmlns:p14="http://schemas.microsoft.com/office/powerpoint/2010/main" val="3849276042"/>
              </p:ext>
            </p:extLst>
          </p:nvPr>
        </p:nvGraphicFramePr>
        <p:xfrm>
          <a:off x="1082487" y="1689173"/>
          <a:ext cx="10027025" cy="4720797"/>
        </p:xfrm>
        <a:graphic>
          <a:graphicData uri="http://schemas.openxmlformats.org/drawingml/2006/table">
            <a:tbl>
              <a:tblPr firstRow="1" bandRow="1">
                <a:tableStyleId>{5C22544A-7EE6-4342-B048-85BDC9FD1C3A}</a:tableStyleId>
              </a:tblPr>
              <a:tblGrid>
                <a:gridCol w="3554534">
                  <a:extLst>
                    <a:ext uri="{9D8B030D-6E8A-4147-A177-3AD203B41FA5}">
                      <a16:colId xmlns:a16="http://schemas.microsoft.com/office/drawing/2014/main" val="2492071088"/>
                    </a:ext>
                  </a:extLst>
                </a:gridCol>
                <a:gridCol w="3183247">
                  <a:extLst>
                    <a:ext uri="{9D8B030D-6E8A-4147-A177-3AD203B41FA5}">
                      <a16:colId xmlns:a16="http://schemas.microsoft.com/office/drawing/2014/main" val="423815440"/>
                    </a:ext>
                  </a:extLst>
                </a:gridCol>
                <a:gridCol w="3289244">
                  <a:extLst>
                    <a:ext uri="{9D8B030D-6E8A-4147-A177-3AD203B41FA5}">
                      <a16:colId xmlns:a16="http://schemas.microsoft.com/office/drawing/2014/main" val="1720621858"/>
                    </a:ext>
                  </a:extLst>
                </a:gridCol>
              </a:tblGrid>
              <a:tr h="627678">
                <a:tc>
                  <a:txBody>
                    <a:bodyPr/>
                    <a:lstStyle/>
                    <a:p>
                      <a:pPr algn="ctr"/>
                      <a:r>
                        <a:rPr lang="el-GR" sz="2400" dirty="0">
                          <a:solidFill>
                            <a:schemeClr val="tx1"/>
                          </a:solidFill>
                          <a:latin typeface="Calibri" panose="020F0502020204030204" pitchFamily="34" charset="0"/>
                          <a:ea typeface="Calibri" panose="020F0502020204030204" pitchFamily="34" charset="0"/>
                          <a:cs typeface="Calibri" panose="020F0502020204030204" pitchFamily="34" charset="0"/>
                        </a:rPr>
                        <a:t>Παράμετροι</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SF6</a:t>
                      </a:r>
                      <a:endParaRPr lang="el-GR"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SF12</a:t>
                      </a:r>
                      <a:endParaRPr lang="el-GR"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580779049"/>
                  </a:ext>
                </a:extLst>
              </a:tr>
              <a:tr h="617261">
                <a:tc>
                  <a:txBody>
                    <a:bodyPr/>
                    <a:lstStyle/>
                    <a:p>
                      <a:pPr algn="ctr"/>
                      <a:r>
                        <a:rPr lang="el-GR" sz="2400" b="0" dirty="0">
                          <a:solidFill>
                            <a:schemeClr val="tx1"/>
                          </a:solidFill>
                          <a:latin typeface="Calibri" panose="020F0502020204030204" pitchFamily="34" charset="0"/>
                          <a:ea typeface="Calibri" panose="020F0502020204030204" pitchFamily="34" charset="0"/>
                          <a:cs typeface="Calibri" panose="020F0502020204030204" pitchFamily="34" charset="0"/>
                        </a:rPr>
                        <a:t>Χρόνος μετάδοσης(</a:t>
                      </a: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ToA)</a:t>
                      </a:r>
                      <a:endParaRPr lang="el-GR"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47 msec</a:t>
                      </a:r>
                      <a:endParaRPr lang="el-GR"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1974 msec</a:t>
                      </a:r>
                      <a:endParaRPr lang="el-GR"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06712913"/>
                  </a:ext>
                </a:extLst>
              </a:tr>
              <a:tr h="617261">
                <a:tc>
                  <a:txBody>
                    <a:bodyPr/>
                    <a:lstStyle/>
                    <a:p>
                      <a:pPr algn="ctr"/>
                      <a:r>
                        <a:rPr lang="el-GR" sz="2400" b="0" dirty="0">
                          <a:solidFill>
                            <a:schemeClr val="tx1"/>
                          </a:solidFill>
                          <a:latin typeface="Calibri" panose="020F0502020204030204" pitchFamily="34" charset="0"/>
                          <a:ea typeface="Calibri" panose="020F0502020204030204" pitchFamily="34" charset="0"/>
                          <a:cs typeface="Calibri" panose="020F0502020204030204" pitchFamily="34" charset="0"/>
                        </a:rPr>
                        <a:t>Χρόνος μετάδοσης πακέτων επιβεβαίωσης</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10 msec</a:t>
                      </a:r>
                      <a:endParaRPr lang="el-GR"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663 msec</a:t>
                      </a:r>
                      <a:endParaRPr lang="el-GR"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98310342"/>
                  </a:ext>
                </a:extLst>
              </a:tr>
              <a:tr h="875287">
                <a:tc>
                  <a:txBody>
                    <a:bodyPr/>
                    <a:lstStyle/>
                    <a:p>
                      <a:pPr algn="ctr"/>
                      <a:r>
                        <a:rPr lang="el-GR" sz="2400" b="0" dirty="0">
                          <a:solidFill>
                            <a:schemeClr val="tx1"/>
                          </a:solidFill>
                          <a:latin typeface="Calibri" panose="020F0502020204030204" pitchFamily="34" charset="0"/>
                          <a:ea typeface="Calibri" panose="020F0502020204030204" pitchFamily="34" charset="0"/>
                          <a:cs typeface="Calibri" panose="020F0502020204030204" pitchFamily="34" charset="0"/>
                        </a:rPr>
                        <a:t>Μέσος ρυθμός παραγωγής πακέτων ανά κόμβο</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1 </a:t>
                      </a:r>
                      <a:r>
                        <a:rPr lang="el-GR" sz="2400" dirty="0">
                          <a:solidFill>
                            <a:schemeClr val="tx1"/>
                          </a:solidFill>
                          <a:latin typeface="Calibri" panose="020F0502020204030204" pitchFamily="34" charset="0"/>
                          <a:ea typeface="Calibri" panose="020F0502020204030204" pitchFamily="34" charset="0"/>
                          <a:cs typeface="Calibri" panose="020F0502020204030204" pitchFamily="34" charset="0"/>
                        </a:rPr>
                        <a:t>πακέτο ανά</a:t>
                      </a: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 5 sec</a:t>
                      </a:r>
                      <a:endParaRPr lang="el-GR"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1 </a:t>
                      </a:r>
                      <a:r>
                        <a:rPr lang="el-GR" sz="2400" dirty="0">
                          <a:solidFill>
                            <a:schemeClr val="tx1"/>
                          </a:solidFill>
                          <a:latin typeface="Calibri" panose="020F0502020204030204" pitchFamily="34" charset="0"/>
                          <a:ea typeface="Calibri" panose="020F0502020204030204" pitchFamily="34" charset="0"/>
                          <a:cs typeface="Calibri" panose="020F0502020204030204" pitchFamily="34" charset="0"/>
                        </a:rPr>
                        <a:t>πακέτο ανά</a:t>
                      </a: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 300 sec </a:t>
                      </a:r>
                      <a:endParaRPr lang="el-GR"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862898715"/>
                  </a:ext>
                </a:extLst>
              </a:tr>
              <a:tr h="990128">
                <a:tc>
                  <a:txBody>
                    <a:bodyPr/>
                    <a:lstStyle/>
                    <a:p>
                      <a:pPr algn="ctr"/>
                      <a:r>
                        <a:rPr lang="el-GR" sz="2400" b="0" dirty="0">
                          <a:solidFill>
                            <a:schemeClr val="tx1"/>
                          </a:solidFill>
                          <a:latin typeface="Calibri" panose="020F0502020204030204" pitchFamily="34" charset="0"/>
                          <a:ea typeface="Calibri" panose="020F0502020204030204" pitchFamily="34" charset="0"/>
                          <a:cs typeface="Calibri" panose="020F0502020204030204" pitchFamily="34" charset="0"/>
                        </a:rPr>
                        <a:t>Μέγιστο διάστημα αναμετάδοσης</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20 sec</a:t>
                      </a:r>
                      <a:endParaRPr lang="el-GR"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100 sec</a:t>
                      </a:r>
                      <a:endParaRPr lang="el-GR"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710212821"/>
                  </a:ext>
                </a:extLst>
              </a:tr>
              <a:tr h="787483">
                <a:tc>
                  <a:txBody>
                    <a:bodyPr/>
                    <a:lstStyle/>
                    <a:p>
                      <a:pPr algn="ctr"/>
                      <a:r>
                        <a:rPr lang="el-GR" sz="2400" b="0" dirty="0">
                          <a:solidFill>
                            <a:schemeClr val="tx1"/>
                          </a:solidFill>
                          <a:latin typeface="Calibri" panose="020F0502020204030204" pitchFamily="34" charset="0"/>
                          <a:ea typeface="Calibri" panose="020F0502020204030204" pitchFamily="34" charset="0"/>
                          <a:cs typeface="Calibri" panose="020F0502020204030204" pitchFamily="34" charset="0"/>
                        </a:rPr>
                        <a:t>Ρυθμός αύξησης κόμβων</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1 </a:t>
                      </a:r>
                      <a:r>
                        <a:rPr lang="el-GR" sz="2400" dirty="0">
                          <a:solidFill>
                            <a:schemeClr val="tx1"/>
                          </a:solidFill>
                          <a:latin typeface="Calibri" panose="020F0502020204030204" pitchFamily="34" charset="0"/>
                          <a:ea typeface="Calibri" panose="020F0502020204030204" pitchFamily="34" charset="0"/>
                          <a:cs typeface="Calibri" panose="020F0502020204030204" pitchFamily="34" charset="0"/>
                        </a:rPr>
                        <a:t>κόμβος ανά 17 </a:t>
                      </a: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min</a:t>
                      </a:r>
                      <a:endParaRPr lang="el-GR"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1 </a:t>
                      </a:r>
                      <a:r>
                        <a:rPr lang="el-GR" sz="2400" dirty="0">
                          <a:solidFill>
                            <a:schemeClr val="tx1"/>
                          </a:solidFill>
                          <a:latin typeface="Calibri" panose="020F0502020204030204" pitchFamily="34" charset="0"/>
                          <a:ea typeface="Calibri" panose="020F0502020204030204" pitchFamily="34" charset="0"/>
                          <a:cs typeface="Calibri" panose="020F0502020204030204" pitchFamily="34" charset="0"/>
                        </a:rPr>
                        <a:t>κόμβος ανά</a:t>
                      </a:r>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 10 h</a:t>
                      </a:r>
                      <a:endParaRPr lang="el-GR" sz="24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04858259"/>
                  </a:ext>
                </a:extLst>
              </a:tr>
            </a:tbl>
          </a:graphicData>
        </a:graphic>
      </p:graphicFrame>
      <p:sp>
        <p:nvSpPr>
          <p:cNvPr id="4" name="Slide Number Placeholder 3">
            <a:extLst>
              <a:ext uri="{FF2B5EF4-FFF2-40B4-BE49-F238E27FC236}">
                <a16:creationId xmlns:a16="http://schemas.microsoft.com/office/drawing/2014/main" id="{6824EF17-0F83-270B-B283-95D508FF5E45}"/>
              </a:ext>
            </a:extLst>
          </p:cNvPr>
          <p:cNvSpPr>
            <a:spLocks noGrp="1"/>
          </p:cNvSpPr>
          <p:nvPr>
            <p:ph type="sldNum" sz="quarter" idx="12"/>
          </p:nvPr>
        </p:nvSpPr>
        <p:spPr/>
        <p:txBody>
          <a:bodyPr/>
          <a:lstStyle/>
          <a:p>
            <a:fld id="{58C9BF81-C83D-42AC-BA3A-6B7D8ABF6CAB}" type="slidenum">
              <a:rPr lang="el-GR" smtClean="0"/>
              <a:pPr/>
              <a:t>25</a:t>
            </a:fld>
            <a:endParaRPr lang="el-GR" dirty="0"/>
          </a:p>
        </p:txBody>
      </p:sp>
    </p:spTree>
    <p:extLst>
      <p:ext uri="{BB962C8B-B14F-4D97-AF65-F5344CB8AC3E}">
        <p14:creationId xmlns:p14="http://schemas.microsoft.com/office/powerpoint/2010/main" val="2109547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4322-A34C-5741-F9D6-F68FC716EB86}"/>
              </a:ext>
            </a:extLst>
          </p:cNvPr>
          <p:cNvSpPr>
            <a:spLocks noGrp="1"/>
          </p:cNvSpPr>
          <p:nvPr>
            <p:ph type="title"/>
          </p:nvPr>
        </p:nvSpPr>
        <p:spPr>
          <a:xfrm>
            <a:off x="838200" y="270324"/>
            <a:ext cx="10515600" cy="1325563"/>
          </a:xfrm>
        </p:spPr>
        <p:txBody>
          <a:bodyPr/>
          <a:lstStyle/>
          <a:p>
            <a:r>
              <a:rPr lang="el-GR" dirty="0">
                <a:latin typeface="Calibri" panose="020F0502020204030204" pitchFamily="34" charset="0"/>
                <a:ea typeface="Calibri" panose="020F0502020204030204" pitchFamily="34" charset="0"/>
                <a:cs typeface="Calibri" panose="020F0502020204030204" pitchFamily="34" charset="0"/>
              </a:rPr>
              <a:t>Σχηματικό διάγραμμα κόμβου</a:t>
            </a:r>
          </a:p>
        </p:txBody>
      </p:sp>
      <p:sp>
        <p:nvSpPr>
          <p:cNvPr id="4" name="Slide Number Placeholder 3">
            <a:extLst>
              <a:ext uri="{FF2B5EF4-FFF2-40B4-BE49-F238E27FC236}">
                <a16:creationId xmlns:a16="http://schemas.microsoft.com/office/drawing/2014/main" id="{BBF14401-2016-1076-AC60-E5E4E1D18333}"/>
              </a:ext>
            </a:extLst>
          </p:cNvPr>
          <p:cNvSpPr>
            <a:spLocks noGrp="1"/>
          </p:cNvSpPr>
          <p:nvPr>
            <p:ph type="sldNum" sz="quarter" idx="12"/>
          </p:nvPr>
        </p:nvSpPr>
        <p:spPr/>
        <p:txBody>
          <a:bodyPr/>
          <a:lstStyle/>
          <a:p>
            <a:fld id="{58C9BF81-C83D-42AC-BA3A-6B7D8ABF6CAB}" type="slidenum">
              <a:rPr lang="el-GR" smtClean="0"/>
              <a:pPr/>
              <a:t>26</a:t>
            </a:fld>
            <a:endParaRPr lang="el-GR" dirty="0"/>
          </a:p>
        </p:txBody>
      </p:sp>
      <p:pic>
        <p:nvPicPr>
          <p:cNvPr id="6" name="Graphic 5">
            <a:extLst>
              <a:ext uri="{FF2B5EF4-FFF2-40B4-BE49-F238E27FC236}">
                <a16:creationId xmlns:a16="http://schemas.microsoft.com/office/drawing/2014/main" id="{0A984697-AF3B-0ABC-E3CF-D999F95141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3853" y="1398054"/>
            <a:ext cx="6924294" cy="5189622"/>
          </a:xfrm>
          <a:prstGeom prst="rect">
            <a:avLst/>
          </a:prstGeom>
        </p:spPr>
      </p:pic>
    </p:spTree>
    <p:extLst>
      <p:ext uri="{BB962C8B-B14F-4D97-AF65-F5344CB8AC3E}">
        <p14:creationId xmlns:p14="http://schemas.microsoft.com/office/powerpoint/2010/main" val="3990453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BF570-3060-0529-0556-B29A1F7A8F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A69EFD-FDE6-3468-6BB4-406C4B2EEDAB}"/>
              </a:ext>
            </a:extLst>
          </p:cNvPr>
          <p:cNvSpPr>
            <a:spLocks noGrp="1"/>
          </p:cNvSpPr>
          <p:nvPr>
            <p:ph type="title"/>
          </p:nvPr>
        </p:nvSpPr>
        <p:spPr>
          <a:xfrm>
            <a:off x="838200" y="342473"/>
            <a:ext cx="10515600" cy="1325563"/>
          </a:xfrm>
        </p:spPr>
        <p:txBody>
          <a:bodyPr/>
          <a:lstStyle/>
          <a:p>
            <a:r>
              <a:rPr lang="el-GR" dirty="0"/>
              <a:t>Μεθοδολογία μετρήσεων</a:t>
            </a:r>
          </a:p>
        </p:txBody>
      </p:sp>
      <p:sp>
        <p:nvSpPr>
          <p:cNvPr id="4" name="Slide Number Placeholder 3">
            <a:extLst>
              <a:ext uri="{FF2B5EF4-FFF2-40B4-BE49-F238E27FC236}">
                <a16:creationId xmlns:a16="http://schemas.microsoft.com/office/drawing/2014/main" id="{541ABBC2-4595-AD5B-E0FD-309492A49781}"/>
              </a:ext>
            </a:extLst>
          </p:cNvPr>
          <p:cNvSpPr>
            <a:spLocks noGrp="1"/>
          </p:cNvSpPr>
          <p:nvPr>
            <p:ph type="sldNum" sz="quarter" idx="12"/>
          </p:nvPr>
        </p:nvSpPr>
        <p:spPr/>
        <p:txBody>
          <a:bodyPr/>
          <a:lstStyle/>
          <a:p>
            <a:fld id="{58C9BF81-C83D-42AC-BA3A-6B7D8ABF6CAB}" type="slidenum">
              <a:rPr lang="el-GR" smtClean="0"/>
              <a:pPr/>
              <a:t>27</a:t>
            </a:fld>
            <a:endParaRPr lang="el-GR" dirty="0"/>
          </a:p>
        </p:txBody>
      </p:sp>
      <p:pic>
        <p:nvPicPr>
          <p:cNvPr id="10" name="Graphic 9">
            <a:extLst>
              <a:ext uri="{FF2B5EF4-FFF2-40B4-BE49-F238E27FC236}">
                <a16:creationId xmlns:a16="http://schemas.microsoft.com/office/drawing/2014/main" id="{DF0C9494-2971-BFF4-D82C-79748DD457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5365" y="1800225"/>
            <a:ext cx="8761270" cy="4512582"/>
          </a:xfrm>
          <a:prstGeom prst="rect">
            <a:avLst/>
          </a:prstGeom>
        </p:spPr>
      </p:pic>
    </p:spTree>
    <p:extLst>
      <p:ext uri="{BB962C8B-B14F-4D97-AF65-F5344CB8AC3E}">
        <p14:creationId xmlns:p14="http://schemas.microsoft.com/office/powerpoint/2010/main" val="1762708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9365A-C6EA-3189-BA8F-9D4FDAD18A6A}"/>
              </a:ext>
            </a:extLst>
          </p:cNvPr>
          <p:cNvSpPr>
            <a:spLocks noGrp="1"/>
          </p:cNvSpPr>
          <p:nvPr>
            <p:ph type="title"/>
          </p:nvPr>
        </p:nvSpPr>
        <p:spPr>
          <a:xfrm>
            <a:off x="838200" y="293687"/>
            <a:ext cx="10515600" cy="1325563"/>
          </a:xfrm>
        </p:spPr>
        <p:txBody>
          <a:bodyPr/>
          <a:lstStyle/>
          <a:p>
            <a:r>
              <a:rPr lang="el-GR" dirty="0"/>
              <a:t>Αποτελέσματα για </a:t>
            </a:r>
            <a:r>
              <a:rPr lang="en-US" dirty="0"/>
              <a:t>SF6</a:t>
            </a:r>
            <a:endParaRPr lang="el-GR" dirty="0"/>
          </a:p>
        </p:txBody>
      </p:sp>
      <p:sp>
        <p:nvSpPr>
          <p:cNvPr id="4" name="Slide Number Placeholder 3">
            <a:extLst>
              <a:ext uri="{FF2B5EF4-FFF2-40B4-BE49-F238E27FC236}">
                <a16:creationId xmlns:a16="http://schemas.microsoft.com/office/drawing/2014/main" id="{AB7E4A4F-6E73-4C13-F6DD-9F29870CF572}"/>
              </a:ext>
            </a:extLst>
          </p:cNvPr>
          <p:cNvSpPr>
            <a:spLocks noGrp="1"/>
          </p:cNvSpPr>
          <p:nvPr>
            <p:ph type="sldNum" sz="quarter" idx="12"/>
          </p:nvPr>
        </p:nvSpPr>
        <p:spPr/>
        <p:txBody>
          <a:bodyPr/>
          <a:lstStyle/>
          <a:p>
            <a:fld id="{58C9BF81-C83D-42AC-BA3A-6B7D8ABF6CAB}" type="slidenum">
              <a:rPr lang="el-GR" smtClean="0"/>
              <a:pPr/>
              <a:t>28</a:t>
            </a:fld>
            <a:endParaRPr lang="el-GR" dirty="0"/>
          </a:p>
        </p:txBody>
      </p:sp>
      <p:pic>
        <p:nvPicPr>
          <p:cNvPr id="5" name="Picture 4" descr="A group of graphs with numbers and lines&#10;&#10;Description automatically generated with medium confidence">
            <a:extLst>
              <a:ext uri="{FF2B5EF4-FFF2-40B4-BE49-F238E27FC236}">
                <a16:creationId xmlns:a16="http://schemas.microsoft.com/office/drawing/2014/main" id="{E3259E49-B44E-6EB4-1025-231FA8F25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617" y="1452981"/>
            <a:ext cx="9318765" cy="4859826"/>
          </a:xfrm>
          <a:prstGeom prst="rect">
            <a:avLst/>
          </a:prstGeom>
        </p:spPr>
      </p:pic>
    </p:spTree>
    <p:extLst>
      <p:ext uri="{BB962C8B-B14F-4D97-AF65-F5344CB8AC3E}">
        <p14:creationId xmlns:p14="http://schemas.microsoft.com/office/powerpoint/2010/main" val="2663312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descr="A group of graphs showing different types of data&#10;&#10;Description automatically generated">
            <a:extLst>
              <a:ext uri="{FF2B5EF4-FFF2-40B4-BE49-F238E27FC236}">
                <a16:creationId xmlns:a16="http://schemas.microsoft.com/office/drawing/2014/main" id="{2C80AB21-1146-DB36-84F6-135A839DB2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6617" y="1452981"/>
            <a:ext cx="9318765" cy="4881375"/>
          </a:xfrm>
        </p:spPr>
      </p:pic>
      <p:sp>
        <p:nvSpPr>
          <p:cNvPr id="2" name="Title 1">
            <a:extLst>
              <a:ext uri="{FF2B5EF4-FFF2-40B4-BE49-F238E27FC236}">
                <a16:creationId xmlns:a16="http://schemas.microsoft.com/office/drawing/2014/main" id="{8369365A-C6EA-3189-BA8F-9D4FDAD18A6A}"/>
              </a:ext>
            </a:extLst>
          </p:cNvPr>
          <p:cNvSpPr>
            <a:spLocks noGrp="1"/>
          </p:cNvSpPr>
          <p:nvPr>
            <p:ph type="title"/>
          </p:nvPr>
        </p:nvSpPr>
        <p:spPr>
          <a:xfrm>
            <a:off x="838200" y="293687"/>
            <a:ext cx="10515600" cy="1325563"/>
          </a:xfrm>
        </p:spPr>
        <p:txBody>
          <a:bodyPr/>
          <a:lstStyle/>
          <a:p>
            <a:r>
              <a:rPr lang="el-GR" dirty="0"/>
              <a:t>Αποτελέσματα για </a:t>
            </a:r>
            <a:r>
              <a:rPr lang="en-US" dirty="0"/>
              <a:t>SF</a:t>
            </a:r>
            <a:r>
              <a:rPr lang="el-GR" dirty="0"/>
              <a:t>12</a:t>
            </a:r>
          </a:p>
        </p:txBody>
      </p:sp>
      <p:sp>
        <p:nvSpPr>
          <p:cNvPr id="4" name="Slide Number Placeholder 3">
            <a:extLst>
              <a:ext uri="{FF2B5EF4-FFF2-40B4-BE49-F238E27FC236}">
                <a16:creationId xmlns:a16="http://schemas.microsoft.com/office/drawing/2014/main" id="{AB7E4A4F-6E73-4C13-F6DD-9F29870CF572}"/>
              </a:ext>
            </a:extLst>
          </p:cNvPr>
          <p:cNvSpPr>
            <a:spLocks noGrp="1"/>
          </p:cNvSpPr>
          <p:nvPr>
            <p:ph type="sldNum" sz="quarter" idx="12"/>
          </p:nvPr>
        </p:nvSpPr>
        <p:spPr/>
        <p:txBody>
          <a:bodyPr/>
          <a:lstStyle/>
          <a:p>
            <a:fld id="{58C9BF81-C83D-42AC-BA3A-6B7D8ABF6CAB}" type="slidenum">
              <a:rPr lang="el-GR" smtClean="0"/>
              <a:pPr/>
              <a:t>29</a:t>
            </a:fld>
            <a:endParaRPr lang="el-GR" dirty="0"/>
          </a:p>
        </p:txBody>
      </p:sp>
    </p:spTree>
    <p:extLst>
      <p:ext uri="{BB962C8B-B14F-4D97-AF65-F5344CB8AC3E}">
        <p14:creationId xmlns:p14="http://schemas.microsoft.com/office/powerpoint/2010/main" val="3366950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CD92-10F8-9DE8-6B9A-522914534405}"/>
              </a:ext>
            </a:extLst>
          </p:cNvPr>
          <p:cNvSpPr>
            <a:spLocks noGrp="1"/>
          </p:cNvSpPr>
          <p:nvPr>
            <p:ph type="title"/>
          </p:nvPr>
        </p:nvSpPr>
        <p:spPr>
          <a:xfrm>
            <a:off x="838200" y="254122"/>
            <a:ext cx="10515600" cy="1325563"/>
          </a:xfrm>
        </p:spPr>
        <p:txBody>
          <a:bodyPr/>
          <a:lstStyle/>
          <a:p>
            <a:r>
              <a:rPr lang="el-GR" dirty="0">
                <a:latin typeface="Calibri" panose="020F0502020204030204" pitchFamily="34" charset="0"/>
                <a:ea typeface="Calibri" panose="020F0502020204030204" pitchFamily="34" charset="0"/>
                <a:cs typeface="Calibri" panose="020F0502020204030204" pitchFamily="34" charset="0"/>
              </a:rPr>
              <a:t>Απαιτήσεις συστημάτων </a:t>
            </a:r>
            <a:r>
              <a:rPr lang="en-US" dirty="0">
                <a:latin typeface="Calibri" panose="020F0502020204030204" pitchFamily="34" charset="0"/>
                <a:ea typeface="Calibri" panose="020F0502020204030204" pitchFamily="34" charset="0"/>
                <a:cs typeface="Calibri" panose="020F0502020204030204" pitchFamily="34" charset="0"/>
              </a:rPr>
              <a:t>IoT</a:t>
            </a:r>
            <a:endParaRPr lang="el-GR"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A4A3CA4A-530F-D472-96E6-AD1DB6DECC59}"/>
              </a:ext>
            </a:extLst>
          </p:cNvPr>
          <p:cNvSpPr>
            <a:spLocks noGrp="1"/>
          </p:cNvSpPr>
          <p:nvPr>
            <p:ph idx="1"/>
          </p:nvPr>
        </p:nvSpPr>
        <p:spPr>
          <a:xfrm>
            <a:off x="2359239" y="1823533"/>
            <a:ext cx="7473522" cy="3863632"/>
          </a:xfrm>
        </p:spPr>
        <p:txBody>
          <a:bodyPr/>
          <a:lstStyle/>
          <a:p>
            <a:pPr>
              <a:lnSpc>
                <a:spcPct val="150000"/>
              </a:lnSpc>
              <a:buClr>
                <a:schemeClr val="tx1"/>
              </a:buClr>
            </a:pPr>
            <a:r>
              <a:rPr lang="el-GR" sz="2800" dirty="0">
                <a:latin typeface="Calibri" panose="020F0502020204030204" pitchFamily="34" charset="0"/>
                <a:ea typeface="Calibri" panose="020F0502020204030204" pitchFamily="34" charset="0"/>
                <a:cs typeface="Calibri" panose="020F0502020204030204" pitchFamily="34" charset="0"/>
              </a:rPr>
              <a:t>Ευρεία Κάλυψη</a:t>
            </a:r>
          </a:p>
          <a:p>
            <a:pPr>
              <a:lnSpc>
                <a:spcPct val="150000"/>
              </a:lnSpc>
            </a:pPr>
            <a:r>
              <a:rPr lang="el-GR" dirty="0">
                <a:latin typeface="Calibri" panose="020F0502020204030204" pitchFamily="34" charset="0"/>
                <a:ea typeface="Calibri" panose="020F0502020204030204" pitchFamily="34" charset="0"/>
                <a:cs typeface="Calibri" panose="020F0502020204030204" pitchFamily="34" charset="0"/>
              </a:rPr>
              <a:t>Χαμηλή κατανάλωση ισχύος</a:t>
            </a:r>
            <a:endParaRPr lang="el-GR" sz="280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l-GR" sz="2800" dirty="0">
                <a:latin typeface="Calibri" panose="020F0502020204030204" pitchFamily="34" charset="0"/>
                <a:ea typeface="Calibri" panose="020F0502020204030204" pitchFamily="34" charset="0"/>
                <a:cs typeface="Calibri" panose="020F0502020204030204" pitchFamily="34" charset="0"/>
              </a:rPr>
              <a:t>Ικανοποιητικός ρυθμός αποστολής δεδομένων</a:t>
            </a:r>
          </a:p>
          <a:p>
            <a:pPr>
              <a:lnSpc>
                <a:spcPct val="150000"/>
              </a:lnSpc>
            </a:pPr>
            <a:r>
              <a:rPr lang="el-GR" sz="2800" dirty="0">
                <a:latin typeface="Calibri" panose="020F0502020204030204" pitchFamily="34" charset="0"/>
                <a:ea typeface="Calibri" panose="020F0502020204030204" pitchFamily="34" charset="0"/>
                <a:cs typeface="Calibri" panose="020F0502020204030204" pitchFamily="34" charset="0"/>
              </a:rPr>
              <a:t>Ανθεκτικότητα σε παρεμβολές</a:t>
            </a:r>
          </a:p>
          <a:p>
            <a:pPr>
              <a:lnSpc>
                <a:spcPct val="150000"/>
              </a:lnSpc>
            </a:pPr>
            <a:r>
              <a:rPr lang="el-GR" sz="2800" dirty="0">
                <a:latin typeface="Calibri" panose="020F0502020204030204" pitchFamily="34" charset="0"/>
                <a:ea typeface="Calibri" panose="020F0502020204030204" pitchFamily="34" charset="0"/>
                <a:cs typeface="Calibri" panose="020F0502020204030204" pitchFamily="34" charset="0"/>
              </a:rPr>
              <a:t>Α</a:t>
            </a:r>
            <a:r>
              <a:rPr lang="el-GR" dirty="0">
                <a:latin typeface="Calibri" panose="020F0502020204030204" pitchFamily="34" charset="0"/>
                <a:ea typeface="Calibri" panose="020F0502020204030204" pitchFamily="34" charset="0"/>
                <a:cs typeface="Calibri" panose="020F0502020204030204" pitchFamily="34" charset="0"/>
              </a:rPr>
              <a:t>σφάλεια</a:t>
            </a:r>
          </a:p>
          <a:p>
            <a:pPr>
              <a:lnSpc>
                <a:spcPct val="150000"/>
              </a:lnSpc>
            </a:pPr>
            <a:endParaRPr lang="el-GR" sz="2800"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AE1FE87B-466C-E23D-2B60-AB80D2F1D816}"/>
              </a:ext>
            </a:extLst>
          </p:cNvPr>
          <p:cNvSpPr>
            <a:spLocks noGrp="1"/>
          </p:cNvSpPr>
          <p:nvPr>
            <p:ph type="sldNum" sz="quarter" idx="12"/>
          </p:nvPr>
        </p:nvSpPr>
        <p:spPr/>
        <p:txBody>
          <a:bodyPr/>
          <a:lstStyle/>
          <a:p>
            <a:pPr algn="ctr"/>
            <a:fld id="{58C9BF81-C83D-42AC-BA3A-6B7D8ABF6CAB}" type="slidenum">
              <a:rPr lang="el-GR" smtClean="0"/>
              <a:pPr algn="ctr"/>
              <a:t>3</a:t>
            </a:fld>
            <a:endParaRPr lang="el-GR" dirty="0"/>
          </a:p>
        </p:txBody>
      </p:sp>
    </p:spTree>
    <p:extLst>
      <p:ext uri="{BB962C8B-B14F-4D97-AF65-F5344CB8AC3E}">
        <p14:creationId xmlns:p14="http://schemas.microsoft.com/office/powerpoint/2010/main" val="3492792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C95DB-0CFE-80E0-8856-0DD69A5DC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0A2678-4851-99C1-6A50-1E59E4A182E4}"/>
              </a:ext>
            </a:extLst>
          </p:cNvPr>
          <p:cNvSpPr>
            <a:spLocks noGrp="1"/>
          </p:cNvSpPr>
          <p:nvPr>
            <p:ph type="title"/>
          </p:nvPr>
        </p:nvSpPr>
        <p:spPr>
          <a:xfrm>
            <a:off x="838200" y="320758"/>
            <a:ext cx="10515600" cy="1325563"/>
          </a:xfrm>
        </p:spPr>
        <p:txBody>
          <a:bodyPr/>
          <a:lstStyle/>
          <a:p>
            <a:r>
              <a:rPr lang="el-GR" dirty="0"/>
              <a:t>Σύγκριση αποτελεσμάτων </a:t>
            </a:r>
            <a:r>
              <a:rPr lang="en-US" dirty="0"/>
              <a:t>SF6 - SF12</a:t>
            </a:r>
            <a:endParaRPr lang="el-GR" dirty="0"/>
          </a:p>
        </p:txBody>
      </p:sp>
      <p:sp>
        <p:nvSpPr>
          <p:cNvPr id="4" name="Slide Number Placeholder 3">
            <a:extLst>
              <a:ext uri="{FF2B5EF4-FFF2-40B4-BE49-F238E27FC236}">
                <a16:creationId xmlns:a16="http://schemas.microsoft.com/office/drawing/2014/main" id="{696FBD6D-1612-DD95-C9A5-007CEAC778C5}"/>
              </a:ext>
            </a:extLst>
          </p:cNvPr>
          <p:cNvSpPr>
            <a:spLocks noGrp="1"/>
          </p:cNvSpPr>
          <p:nvPr>
            <p:ph type="sldNum" sz="quarter" idx="12"/>
          </p:nvPr>
        </p:nvSpPr>
        <p:spPr/>
        <p:txBody>
          <a:bodyPr/>
          <a:lstStyle/>
          <a:p>
            <a:fld id="{58C9BF81-C83D-42AC-BA3A-6B7D8ABF6CAB}" type="slidenum">
              <a:rPr lang="el-GR" smtClean="0"/>
              <a:pPr/>
              <a:t>30</a:t>
            </a:fld>
            <a:endParaRPr lang="el-GR" dirty="0"/>
          </a:p>
        </p:txBody>
      </p:sp>
      <p:pic>
        <p:nvPicPr>
          <p:cNvPr id="3" name="Picture 2" descr="A graph with a line&#10;&#10;Description automatically generated">
            <a:extLst>
              <a:ext uri="{FF2B5EF4-FFF2-40B4-BE49-F238E27FC236}">
                <a16:creationId xmlns:a16="http://schemas.microsoft.com/office/drawing/2014/main" id="{CFAEDE97-5FC6-779B-FE3D-D1F39388EDAC}"/>
              </a:ext>
            </a:extLst>
          </p:cNvPr>
          <p:cNvPicPr>
            <a:picLocks noChangeAspect="1"/>
          </p:cNvPicPr>
          <p:nvPr/>
        </p:nvPicPr>
        <p:blipFill>
          <a:blip r:embed="rId3"/>
          <a:stretch>
            <a:fillRect/>
          </a:stretch>
        </p:blipFill>
        <p:spPr>
          <a:xfrm>
            <a:off x="838200" y="2421861"/>
            <a:ext cx="5487521" cy="3890946"/>
          </a:xfrm>
          <a:prstGeom prst="rect">
            <a:avLst/>
          </a:prstGeom>
        </p:spPr>
      </p:pic>
      <p:pic>
        <p:nvPicPr>
          <p:cNvPr id="5" name="Picture 4">
            <a:extLst>
              <a:ext uri="{FF2B5EF4-FFF2-40B4-BE49-F238E27FC236}">
                <a16:creationId xmlns:a16="http://schemas.microsoft.com/office/drawing/2014/main" id="{EE5D97E1-714E-ABB6-20AB-E9308885B0C5}"/>
              </a:ext>
            </a:extLst>
          </p:cNvPr>
          <p:cNvPicPr>
            <a:picLocks noChangeAspect="1"/>
          </p:cNvPicPr>
          <p:nvPr/>
        </p:nvPicPr>
        <p:blipFill>
          <a:blip r:embed="rId4"/>
          <a:stretch>
            <a:fillRect/>
          </a:stretch>
        </p:blipFill>
        <p:spPr>
          <a:xfrm>
            <a:off x="6096000" y="2421861"/>
            <a:ext cx="5691734" cy="3890946"/>
          </a:xfrm>
          <a:prstGeom prst="rect">
            <a:avLst/>
          </a:prstGeom>
        </p:spPr>
      </p:pic>
      <p:sp>
        <p:nvSpPr>
          <p:cNvPr id="6" name="TextBox 5">
            <a:extLst>
              <a:ext uri="{FF2B5EF4-FFF2-40B4-BE49-F238E27FC236}">
                <a16:creationId xmlns:a16="http://schemas.microsoft.com/office/drawing/2014/main" id="{5E27624A-55ED-E992-3737-A4299B8C0CDE}"/>
              </a:ext>
            </a:extLst>
          </p:cNvPr>
          <p:cNvSpPr txBox="1"/>
          <p:nvPr/>
        </p:nvSpPr>
        <p:spPr>
          <a:xfrm>
            <a:off x="3398397" y="1741703"/>
            <a:ext cx="869149" cy="584775"/>
          </a:xfrm>
          <a:prstGeom prst="rect">
            <a:avLst/>
          </a:prstGeom>
          <a:noFill/>
        </p:spPr>
        <p:txBody>
          <a:bodyPr wrap="none" rtlCol="0">
            <a:spAutoFit/>
          </a:bodyPr>
          <a:lstStyle/>
          <a:p>
            <a:r>
              <a:rPr lang="en-US" sz="3200" b="1" dirty="0"/>
              <a:t>SF6</a:t>
            </a:r>
            <a:endParaRPr lang="el-GR" b="1" dirty="0"/>
          </a:p>
        </p:txBody>
      </p:sp>
      <p:sp>
        <p:nvSpPr>
          <p:cNvPr id="7" name="TextBox 6">
            <a:extLst>
              <a:ext uri="{FF2B5EF4-FFF2-40B4-BE49-F238E27FC236}">
                <a16:creationId xmlns:a16="http://schemas.microsoft.com/office/drawing/2014/main" id="{F8A2C7F1-15C1-4F3C-D145-A699907960AC}"/>
              </a:ext>
            </a:extLst>
          </p:cNvPr>
          <p:cNvSpPr txBox="1"/>
          <p:nvPr/>
        </p:nvSpPr>
        <p:spPr>
          <a:xfrm>
            <a:off x="8648499" y="1741703"/>
            <a:ext cx="1088760" cy="584775"/>
          </a:xfrm>
          <a:prstGeom prst="rect">
            <a:avLst/>
          </a:prstGeom>
          <a:noFill/>
        </p:spPr>
        <p:txBody>
          <a:bodyPr wrap="none" rtlCol="0">
            <a:spAutoFit/>
          </a:bodyPr>
          <a:lstStyle/>
          <a:p>
            <a:r>
              <a:rPr lang="en-US" sz="3200" b="1" dirty="0"/>
              <a:t>SF12</a:t>
            </a:r>
            <a:endParaRPr lang="el-GR" b="1" dirty="0"/>
          </a:p>
        </p:txBody>
      </p:sp>
    </p:spTree>
    <p:extLst>
      <p:ext uri="{BB962C8B-B14F-4D97-AF65-F5344CB8AC3E}">
        <p14:creationId xmlns:p14="http://schemas.microsoft.com/office/powerpoint/2010/main" val="3870917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F067A-F6BB-1612-3B8C-5D68D4673434}"/>
              </a:ext>
            </a:extLst>
          </p:cNvPr>
          <p:cNvSpPr>
            <a:spLocks noGrp="1"/>
          </p:cNvSpPr>
          <p:nvPr>
            <p:ph type="title"/>
          </p:nvPr>
        </p:nvSpPr>
        <p:spPr>
          <a:xfrm>
            <a:off x="838200" y="320758"/>
            <a:ext cx="10515600" cy="1325563"/>
          </a:xfrm>
        </p:spPr>
        <p:txBody>
          <a:bodyPr/>
          <a:lstStyle/>
          <a:p>
            <a:r>
              <a:rPr lang="el-GR" dirty="0"/>
              <a:t>Σύγκριση αποτελεσμάτων </a:t>
            </a:r>
            <a:r>
              <a:rPr lang="en-US" dirty="0"/>
              <a:t>SF6 - SF12</a:t>
            </a:r>
            <a:endParaRPr lang="el-GR" dirty="0"/>
          </a:p>
        </p:txBody>
      </p:sp>
      <p:sp>
        <p:nvSpPr>
          <p:cNvPr id="4" name="Slide Number Placeholder 3">
            <a:extLst>
              <a:ext uri="{FF2B5EF4-FFF2-40B4-BE49-F238E27FC236}">
                <a16:creationId xmlns:a16="http://schemas.microsoft.com/office/drawing/2014/main" id="{B5009824-6CE5-8A1B-ACE8-B8FEA4968362}"/>
              </a:ext>
            </a:extLst>
          </p:cNvPr>
          <p:cNvSpPr>
            <a:spLocks noGrp="1"/>
          </p:cNvSpPr>
          <p:nvPr>
            <p:ph type="sldNum" sz="quarter" idx="12"/>
          </p:nvPr>
        </p:nvSpPr>
        <p:spPr/>
        <p:txBody>
          <a:bodyPr/>
          <a:lstStyle/>
          <a:p>
            <a:fld id="{58C9BF81-C83D-42AC-BA3A-6B7D8ABF6CAB}" type="slidenum">
              <a:rPr lang="el-GR" smtClean="0"/>
              <a:pPr/>
              <a:t>31</a:t>
            </a:fld>
            <a:endParaRPr lang="el-GR" dirty="0"/>
          </a:p>
        </p:txBody>
      </p:sp>
      <p:pic>
        <p:nvPicPr>
          <p:cNvPr id="12" name="Graphic 11">
            <a:extLst>
              <a:ext uri="{FF2B5EF4-FFF2-40B4-BE49-F238E27FC236}">
                <a16:creationId xmlns:a16="http://schemas.microsoft.com/office/drawing/2014/main" id="{B81B9AFB-9F30-0E92-A6EA-5E423CA19E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4107" y="1641265"/>
            <a:ext cx="8423785" cy="4671542"/>
          </a:xfrm>
          <a:prstGeom prst="rect">
            <a:avLst/>
          </a:prstGeom>
        </p:spPr>
      </p:pic>
      <p:sp>
        <p:nvSpPr>
          <p:cNvPr id="13" name="TextBox 12">
            <a:extLst>
              <a:ext uri="{FF2B5EF4-FFF2-40B4-BE49-F238E27FC236}">
                <a16:creationId xmlns:a16="http://schemas.microsoft.com/office/drawing/2014/main" id="{DF50868E-6269-7CDD-6C25-133E7AD44DD3}"/>
              </a:ext>
            </a:extLst>
          </p:cNvPr>
          <p:cNvSpPr txBox="1"/>
          <p:nvPr/>
        </p:nvSpPr>
        <p:spPr>
          <a:xfrm>
            <a:off x="2552696" y="1701380"/>
            <a:ext cx="784189" cy="523220"/>
          </a:xfrm>
          <a:prstGeom prst="rect">
            <a:avLst/>
          </a:prstGeom>
          <a:noFill/>
        </p:spPr>
        <p:txBody>
          <a:bodyPr wrap="none" rtlCol="0">
            <a:spAutoFit/>
          </a:bodyPr>
          <a:lstStyle/>
          <a:p>
            <a:r>
              <a:rPr lang="en-US" sz="2800" b="1" u="sng" dirty="0"/>
              <a:t>SF6</a:t>
            </a:r>
            <a:endParaRPr lang="el-GR" b="1" u="sng" dirty="0"/>
          </a:p>
        </p:txBody>
      </p:sp>
      <p:sp>
        <p:nvSpPr>
          <p:cNvPr id="14" name="TextBox 13">
            <a:extLst>
              <a:ext uri="{FF2B5EF4-FFF2-40B4-BE49-F238E27FC236}">
                <a16:creationId xmlns:a16="http://schemas.microsoft.com/office/drawing/2014/main" id="{EA53684D-CBCC-A8EE-7984-BA83B911326A}"/>
              </a:ext>
            </a:extLst>
          </p:cNvPr>
          <p:cNvSpPr txBox="1"/>
          <p:nvPr/>
        </p:nvSpPr>
        <p:spPr>
          <a:xfrm>
            <a:off x="2456517" y="4067872"/>
            <a:ext cx="976549" cy="523220"/>
          </a:xfrm>
          <a:prstGeom prst="rect">
            <a:avLst/>
          </a:prstGeom>
          <a:noFill/>
        </p:spPr>
        <p:txBody>
          <a:bodyPr wrap="none" rtlCol="0">
            <a:spAutoFit/>
          </a:bodyPr>
          <a:lstStyle/>
          <a:p>
            <a:r>
              <a:rPr lang="en-US" sz="2800" b="1" u="sng" dirty="0"/>
              <a:t>SF12</a:t>
            </a:r>
            <a:endParaRPr lang="el-GR" b="1" u="sng" dirty="0"/>
          </a:p>
        </p:txBody>
      </p:sp>
    </p:spTree>
    <p:extLst>
      <p:ext uri="{BB962C8B-B14F-4D97-AF65-F5344CB8AC3E}">
        <p14:creationId xmlns:p14="http://schemas.microsoft.com/office/powerpoint/2010/main" val="2018929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graph with a blue line&#10;&#10;Description automatically generated">
            <a:extLst>
              <a:ext uri="{FF2B5EF4-FFF2-40B4-BE49-F238E27FC236}">
                <a16:creationId xmlns:a16="http://schemas.microsoft.com/office/drawing/2014/main" id="{3D7C3007-1C92-9AD1-D232-BD8ECBE300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1191" y="4112143"/>
            <a:ext cx="3505933" cy="2673350"/>
          </a:xfrm>
          <a:prstGeom prst="rect">
            <a:avLst/>
          </a:prstGeom>
        </p:spPr>
      </p:pic>
      <p:pic>
        <p:nvPicPr>
          <p:cNvPr id="10" name="Picture 9">
            <a:extLst>
              <a:ext uri="{FF2B5EF4-FFF2-40B4-BE49-F238E27FC236}">
                <a16:creationId xmlns:a16="http://schemas.microsoft.com/office/drawing/2014/main" id="{667FEB16-AA16-B536-93D2-BA79D73FEA2B}"/>
              </a:ext>
            </a:extLst>
          </p:cNvPr>
          <p:cNvPicPr>
            <a:picLocks noChangeAspect="1"/>
          </p:cNvPicPr>
          <p:nvPr/>
        </p:nvPicPr>
        <p:blipFill>
          <a:blip r:embed="rId4"/>
          <a:stretch>
            <a:fillRect/>
          </a:stretch>
        </p:blipFill>
        <p:spPr>
          <a:xfrm>
            <a:off x="2497139" y="1438793"/>
            <a:ext cx="3598860" cy="2673350"/>
          </a:xfrm>
          <a:prstGeom prst="rect">
            <a:avLst/>
          </a:prstGeom>
        </p:spPr>
      </p:pic>
      <p:sp>
        <p:nvSpPr>
          <p:cNvPr id="4" name="Slide Number Placeholder 3">
            <a:extLst>
              <a:ext uri="{FF2B5EF4-FFF2-40B4-BE49-F238E27FC236}">
                <a16:creationId xmlns:a16="http://schemas.microsoft.com/office/drawing/2014/main" id="{B3C0AA3E-6154-82F0-2E04-F9B5ABAF5864}"/>
              </a:ext>
            </a:extLst>
          </p:cNvPr>
          <p:cNvSpPr>
            <a:spLocks noGrp="1"/>
          </p:cNvSpPr>
          <p:nvPr>
            <p:ph type="sldNum" sz="quarter" idx="12"/>
          </p:nvPr>
        </p:nvSpPr>
        <p:spPr/>
        <p:txBody>
          <a:bodyPr/>
          <a:lstStyle/>
          <a:p>
            <a:fld id="{58C9BF81-C83D-42AC-BA3A-6B7D8ABF6CAB}" type="slidenum">
              <a:rPr lang="el-GR" smtClean="0"/>
              <a:pPr/>
              <a:t>32</a:t>
            </a:fld>
            <a:endParaRPr lang="el-GR" dirty="0"/>
          </a:p>
        </p:txBody>
      </p:sp>
      <p:sp>
        <p:nvSpPr>
          <p:cNvPr id="7" name="Title 1">
            <a:extLst>
              <a:ext uri="{FF2B5EF4-FFF2-40B4-BE49-F238E27FC236}">
                <a16:creationId xmlns:a16="http://schemas.microsoft.com/office/drawing/2014/main" id="{BEA090D3-664B-5974-A190-1070D8172A27}"/>
              </a:ext>
            </a:extLst>
          </p:cNvPr>
          <p:cNvSpPr>
            <a:spLocks noGrp="1"/>
          </p:cNvSpPr>
          <p:nvPr>
            <p:ph type="title"/>
          </p:nvPr>
        </p:nvSpPr>
        <p:spPr>
          <a:xfrm>
            <a:off x="2150916" y="180068"/>
            <a:ext cx="7890165" cy="1325563"/>
          </a:xfrm>
        </p:spPr>
        <p:txBody>
          <a:bodyPr/>
          <a:lstStyle/>
          <a:p>
            <a:r>
              <a:rPr lang="el-GR" dirty="0"/>
              <a:t>Εγκυρότητα αποτελεσμάτων </a:t>
            </a:r>
            <a:r>
              <a:rPr lang="en-US" dirty="0"/>
              <a:t>SF6</a:t>
            </a:r>
            <a:endParaRPr lang="el-GR" dirty="0"/>
          </a:p>
        </p:txBody>
      </p:sp>
      <p:pic>
        <p:nvPicPr>
          <p:cNvPr id="11" name="Picture 10" descr="A graph with a line&#10;&#10;Description automatically generated">
            <a:extLst>
              <a:ext uri="{FF2B5EF4-FFF2-40B4-BE49-F238E27FC236}">
                <a16:creationId xmlns:a16="http://schemas.microsoft.com/office/drawing/2014/main" id="{F76373FC-0953-74DB-9A7D-0771B1FF36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61064" y="1438793"/>
            <a:ext cx="3680017" cy="2673350"/>
          </a:xfrm>
          <a:prstGeom prst="rect">
            <a:avLst/>
          </a:prstGeom>
        </p:spPr>
      </p:pic>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E88B84B4-566E-AC81-263F-A9E512D9B354}"/>
                  </a:ext>
                </a:extLst>
              </p14:cNvPr>
              <p14:cNvContentPartPr/>
              <p14:nvPr/>
            </p14:nvContentPartPr>
            <p14:xfrm>
              <a:off x="6762750" y="5935335"/>
              <a:ext cx="114120" cy="342000"/>
            </p14:xfrm>
          </p:contentPart>
        </mc:Choice>
        <mc:Fallback xmlns="">
          <p:pic>
            <p:nvPicPr>
              <p:cNvPr id="16" name="Ink 15">
                <a:extLst>
                  <a:ext uri="{FF2B5EF4-FFF2-40B4-BE49-F238E27FC236}">
                    <a16:creationId xmlns:a16="http://schemas.microsoft.com/office/drawing/2014/main" id="{E88B84B4-566E-AC81-263F-A9E512D9B354}"/>
                  </a:ext>
                </a:extLst>
              </p:cNvPr>
              <p:cNvPicPr/>
              <p:nvPr/>
            </p:nvPicPr>
            <p:blipFill>
              <a:blip r:embed="rId7"/>
              <a:stretch>
                <a:fillRect/>
              </a:stretch>
            </p:blipFill>
            <p:spPr>
              <a:xfrm>
                <a:off x="6699750" y="5872695"/>
                <a:ext cx="239760" cy="467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679CC7B7-142C-17FC-8AC0-054B2617CE9A}"/>
                  </a:ext>
                </a:extLst>
              </p14:cNvPr>
              <p14:cNvContentPartPr/>
              <p14:nvPr/>
            </p14:nvContentPartPr>
            <p14:xfrm>
              <a:off x="6743310" y="6334215"/>
              <a:ext cx="360" cy="360"/>
            </p14:xfrm>
          </p:contentPart>
        </mc:Choice>
        <mc:Fallback xmlns="">
          <p:pic>
            <p:nvPicPr>
              <p:cNvPr id="17" name="Ink 16">
                <a:extLst>
                  <a:ext uri="{FF2B5EF4-FFF2-40B4-BE49-F238E27FC236}">
                    <a16:creationId xmlns:a16="http://schemas.microsoft.com/office/drawing/2014/main" id="{679CC7B7-142C-17FC-8AC0-054B2617CE9A}"/>
                  </a:ext>
                </a:extLst>
              </p:cNvPr>
              <p:cNvPicPr/>
              <p:nvPr/>
            </p:nvPicPr>
            <p:blipFill>
              <a:blip r:embed="rId9"/>
              <a:stretch>
                <a:fillRect/>
              </a:stretch>
            </p:blipFill>
            <p:spPr>
              <a:xfrm>
                <a:off x="6680670" y="6271215"/>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DBF348A6-3BE3-4EA2-DDFF-ED9928AD03A5}"/>
                  </a:ext>
                </a:extLst>
              </p14:cNvPr>
              <p14:cNvContentPartPr/>
              <p14:nvPr/>
            </p14:nvContentPartPr>
            <p14:xfrm>
              <a:off x="7553310" y="5410095"/>
              <a:ext cx="360" cy="360"/>
            </p14:xfrm>
          </p:contentPart>
        </mc:Choice>
        <mc:Fallback xmlns="">
          <p:pic>
            <p:nvPicPr>
              <p:cNvPr id="20" name="Ink 19">
                <a:extLst>
                  <a:ext uri="{FF2B5EF4-FFF2-40B4-BE49-F238E27FC236}">
                    <a16:creationId xmlns:a16="http://schemas.microsoft.com/office/drawing/2014/main" id="{DBF348A6-3BE3-4EA2-DDFF-ED9928AD03A5}"/>
                  </a:ext>
                </a:extLst>
              </p:cNvPr>
              <p:cNvPicPr/>
              <p:nvPr/>
            </p:nvPicPr>
            <p:blipFill>
              <a:blip r:embed="rId9"/>
              <a:stretch>
                <a:fillRect/>
              </a:stretch>
            </p:blipFill>
            <p:spPr>
              <a:xfrm>
                <a:off x="7490670" y="5347455"/>
                <a:ext cx="126000" cy="126000"/>
              </a:xfrm>
              <a:prstGeom prst="rect">
                <a:avLst/>
              </a:prstGeom>
            </p:spPr>
          </p:pic>
        </mc:Fallback>
      </mc:AlternateContent>
      <p:pic>
        <p:nvPicPr>
          <p:cNvPr id="12" name="Picture 11" descr="A graph with a blue line&#10;&#10;Description automatically generated">
            <a:extLst>
              <a:ext uri="{FF2B5EF4-FFF2-40B4-BE49-F238E27FC236}">
                <a16:creationId xmlns:a16="http://schemas.microsoft.com/office/drawing/2014/main" id="{963EC7D7-4E3C-0C23-E4EC-D997A271085C}"/>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l="16565" t="9323" r="4647" b="16033"/>
          <a:stretch/>
        </p:blipFill>
        <p:spPr>
          <a:xfrm>
            <a:off x="2952028" y="4373124"/>
            <a:ext cx="2762250" cy="1995487"/>
          </a:xfrm>
          <a:prstGeom prst="rect">
            <a:avLst/>
          </a:prstGeom>
        </p:spPr>
      </p:pic>
    </p:spTree>
    <p:extLst>
      <p:ext uri="{BB962C8B-B14F-4D97-AF65-F5344CB8AC3E}">
        <p14:creationId xmlns:p14="http://schemas.microsoft.com/office/powerpoint/2010/main" val="12352432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720D-7551-6B12-4F44-F97E5D5BC618}"/>
              </a:ext>
            </a:extLst>
          </p:cNvPr>
          <p:cNvSpPr>
            <a:spLocks noGrp="1"/>
          </p:cNvSpPr>
          <p:nvPr>
            <p:ph type="title"/>
          </p:nvPr>
        </p:nvSpPr>
        <p:spPr>
          <a:xfrm>
            <a:off x="2150916" y="180068"/>
            <a:ext cx="7890165" cy="1325563"/>
          </a:xfrm>
        </p:spPr>
        <p:txBody>
          <a:bodyPr/>
          <a:lstStyle/>
          <a:p>
            <a:r>
              <a:rPr lang="el-GR" dirty="0"/>
              <a:t>Εγκυρότητα αποτελεσμάτων </a:t>
            </a:r>
            <a:r>
              <a:rPr lang="en-US" dirty="0"/>
              <a:t>SF12</a:t>
            </a:r>
            <a:endParaRPr lang="el-GR" dirty="0"/>
          </a:p>
        </p:txBody>
      </p:sp>
      <p:sp>
        <p:nvSpPr>
          <p:cNvPr id="4" name="Slide Number Placeholder 3">
            <a:extLst>
              <a:ext uri="{FF2B5EF4-FFF2-40B4-BE49-F238E27FC236}">
                <a16:creationId xmlns:a16="http://schemas.microsoft.com/office/drawing/2014/main" id="{02655337-ABDE-1467-0ED7-45B8BA5E141A}"/>
              </a:ext>
            </a:extLst>
          </p:cNvPr>
          <p:cNvSpPr>
            <a:spLocks noGrp="1"/>
          </p:cNvSpPr>
          <p:nvPr>
            <p:ph type="sldNum" sz="quarter" idx="12"/>
          </p:nvPr>
        </p:nvSpPr>
        <p:spPr/>
        <p:txBody>
          <a:bodyPr/>
          <a:lstStyle/>
          <a:p>
            <a:fld id="{58C9BF81-C83D-42AC-BA3A-6B7D8ABF6CAB}" type="slidenum">
              <a:rPr lang="el-GR" smtClean="0"/>
              <a:pPr/>
              <a:t>33</a:t>
            </a:fld>
            <a:endParaRPr lang="el-GR" dirty="0"/>
          </a:p>
        </p:txBody>
      </p:sp>
      <p:pic>
        <p:nvPicPr>
          <p:cNvPr id="5" name="Picture 4" descr="A graph of a line graph&#10;&#10;Description automatically generated with medium confidence">
            <a:extLst>
              <a:ext uri="{FF2B5EF4-FFF2-40B4-BE49-F238E27FC236}">
                <a16:creationId xmlns:a16="http://schemas.microsoft.com/office/drawing/2014/main" id="{35990A68-832D-B70A-6A89-60571A0E8849}"/>
              </a:ext>
            </a:extLst>
          </p:cNvPr>
          <p:cNvPicPr>
            <a:picLocks noChangeAspect="1"/>
          </p:cNvPicPr>
          <p:nvPr/>
        </p:nvPicPr>
        <p:blipFill>
          <a:blip r:embed="rId3"/>
          <a:stretch>
            <a:fillRect/>
          </a:stretch>
        </p:blipFill>
        <p:spPr>
          <a:xfrm>
            <a:off x="2497138" y="1438792"/>
            <a:ext cx="3640512" cy="2634642"/>
          </a:xfrm>
          <a:prstGeom prst="rect">
            <a:avLst/>
          </a:prstGeom>
        </p:spPr>
      </p:pic>
      <p:pic>
        <p:nvPicPr>
          <p:cNvPr id="6" name="Picture 5" descr="A graph with a line&#10;&#10;Description automatically generated">
            <a:extLst>
              <a:ext uri="{FF2B5EF4-FFF2-40B4-BE49-F238E27FC236}">
                <a16:creationId xmlns:a16="http://schemas.microsoft.com/office/drawing/2014/main" id="{A89FBA8A-1196-F7E8-A608-CD10078CF806}"/>
              </a:ext>
            </a:extLst>
          </p:cNvPr>
          <p:cNvPicPr>
            <a:picLocks noChangeAspect="1"/>
          </p:cNvPicPr>
          <p:nvPr/>
        </p:nvPicPr>
        <p:blipFill>
          <a:blip r:embed="rId4"/>
          <a:stretch>
            <a:fillRect/>
          </a:stretch>
        </p:blipFill>
        <p:spPr>
          <a:xfrm>
            <a:off x="6346150" y="1438792"/>
            <a:ext cx="3764431" cy="2634642"/>
          </a:xfrm>
          <a:prstGeom prst="rect">
            <a:avLst/>
          </a:prstGeom>
        </p:spPr>
      </p:pic>
      <p:pic>
        <p:nvPicPr>
          <p:cNvPr id="7" name="Picture 6" descr="A graph with a blue line&#10;&#10;Description automatically generated">
            <a:extLst>
              <a:ext uri="{FF2B5EF4-FFF2-40B4-BE49-F238E27FC236}">
                <a16:creationId xmlns:a16="http://schemas.microsoft.com/office/drawing/2014/main" id="{D8858C63-44F4-77C1-4CC4-5B6C5B1DFE92}"/>
              </a:ext>
            </a:extLst>
          </p:cNvPr>
          <p:cNvPicPr>
            <a:picLocks noChangeAspect="1"/>
          </p:cNvPicPr>
          <p:nvPr/>
        </p:nvPicPr>
        <p:blipFill>
          <a:blip r:embed="rId5"/>
          <a:stretch>
            <a:fillRect/>
          </a:stretch>
        </p:blipFill>
        <p:spPr>
          <a:xfrm>
            <a:off x="2377224" y="4073433"/>
            <a:ext cx="3470760" cy="2634642"/>
          </a:xfrm>
          <a:prstGeom prst="rect">
            <a:avLst/>
          </a:prstGeom>
        </p:spPr>
      </p:pic>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689778DB-B59A-A43C-CC66-E40C0691B7AF}"/>
                  </a:ext>
                </a:extLst>
              </p14:cNvPr>
              <p14:cNvContentPartPr/>
              <p14:nvPr/>
            </p14:nvContentPartPr>
            <p14:xfrm>
              <a:off x="3020320" y="4571480"/>
              <a:ext cx="612000" cy="1575000"/>
            </p14:xfrm>
          </p:contentPart>
        </mc:Choice>
        <mc:Fallback xmlns="">
          <p:pic>
            <p:nvPicPr>
              <p:cNvPr id="10" name="Ink 9">
                <a:extLst>
                  <a:ext uri="{FF2B5EF4-FFF2-40B4-BE49-F238E27FC236}">
                    <a16:creationId xmlns:a16="http://schemas.microsoft.com/office/drawing/2014/main" id="{689778DB-B59A-A43C-CC66-E40C0691B7AF}"/>
                  </a:ext>
                </a:extLst>
              </p:cNvPr>
              <p:cNvPicPr/>
              <p:nvPr/>
            </p:nvPicPr>
            <p:blipFill>
              <a:blip r:embed="rId7"/>
              <a:stretch>
                <a:fillRect/>
              </a:stretch>
            </p:blipFill>
            <p:spPr>
              <a:xfrm>
                <a:off x="2957680" y="4508840"/>
                <a:ext cx="737640" cy="1700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89CAD879-3029-317F-0F5A-37C947693D55}"/>
                  </a:ext>
                </a:extLst>
              </p14:cNvPr>
              <p14:cNvContentPartPr/>
              <p14:nvPr/>
            </p14:nvContentPartPr>
            <p14:xfrm>
              <a:off x="3733480" y="4419200"/>
              <a:ext cx="1882800" cy="178560"/>
            </p14:xfrm>
          </p:contentPart>
        </mc:Choice>
        <mc:Fallback xmlns="">
          <p:pic>
            <p:nvPicPr>
              <p:cNvPr id="11" name="Ink 10">
                <a:extLst>
                  <a:ext uri="{FF2B5EF4-FFF2-40B4-BE49-F238E27FC236}">
                    <a16:creationId xmlns:a16="http://schemas.microsoft.com/office/drawing/2014/main" id="{89CAD879-3029-317F-0F5A-37C947693D55}"/>
                  </a:ext>
                </a:extLst>
              </p:cNvPr>
              <p:cNvPicPr/>
              <p:nvPr/>
            </p:nvPicPr>
            <p:blipFill>
              <a:blip r:embed="rId9"/>
              <a:stretch>
                <a:fillRect/>
              </a:stretch>
            </p:blipFill>
            <p:spPr>
              <a:xfrm>
                <a:off x="3670840" y="4356200"/>
                <a:ext cx="200844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876D8929-E150-E9A1-D632-45A20B57065C}"/>
                  </a:ext>
                </a:extLst>
              </p14:cNvPr>
              <p14:cNvContentPartPr/>
              <p14:nvPr/>
            </p14:nvContentPartPr>
            <p14:xfrm>
              <a:off x="4152880" y="4380680"/>
              <a:ext cx="1410120" cy="543960"/>
            </p14:xfrm>
          </p:contentPart>
        </mc:Choice>
        <mc:Fallback xmlns="">
          <p:pic>
            <p:nvPicPr>
              <p:cNvPr id="13" name="Ink 12">
                <a:extLst>
                  <a:ext uri="{FF2B5EF4-FFF2-40B4-BE49-F238E27FC236}">
                    <a16:creationId xmlns:a16="http://schemas.microsoft.com/office/drawing/2014/main" id="{876D8929-E150-E9A1-D632-45A20B57065C}"/>
                  </a:ext>
                </a:extLst>
              </p:cNvPr>
              <p:cNvPicPr/>
              <p:nvPr/>
            </p:nvPicPr>
            <p:blipFill>
              <a:blip r:embed="rId11"/>
              <a:stretch>
                <a:fillRect/>
              </a:stretch>
            </p:blipFill>
            <p:spPr>
              <a:xfrm>
                <a:off x="4089880" y="4318040"/>
                <a:ext cx="1535760" cy="669600"/>
              </a:xfrm>
              <a:prstGeom prst="rect">
                <a:avLst/>
              </a:prstGeom>
            </p:spPr>
          </p:pic>
        </mc:Fallback>
      </mc:AlternateContent>
      <p:pic>
        <p:nvPicPr>
          <p:cNvPr id="8" name="Picture 7" descr="A graph with a blue line&#10;&#10;Description automatically generated">
            <a:extLst>
              <a:ext uri="{FF2B5EF4-FFF2-40B4-BE49-F238E27FC236}">
                <a16:creationId xmlns:a16="http://schemas.microsoft.com/office/drawing/2014/main" id="{9D5AB877-3730-60AD-E2FF-936543AB0154}"/>
              </a:ext>
            </a:extLst>
          </p:cNvPr>
          <p:cNvPicPr>
            <a:picLocks noChangeAspect="1"/>
          </p:cNvPicPr>
          <p:nvPr/>
        </p:nvPicPr>
        <p:blipFill>
          <a:blip r:embed="rId5">
            <a:duotone>
              <a:schemeClr val="accent2">
                <a:shade val="45000"/>
                <a:satMod val="135000"/>
              </a:schemeClr>
              <a:prstClr val="white"/>
            </a:duotone>
          </a:blip>
          <a:srcRect l="17161" t="9999" r="4226" b="16785"/>
          <a:stretch/>
        </p:blipFill>
        <p:spPr>
          <a:xfrm>
            <a:off x="2986046" y="4315224"/>
            <a:ext cx="2728460" cy="1928974"/>
          </a:xfrm>
          <a:prstGeom prst="rect">
            <a:avLst/>
          </a:prstGeom>
        </p:spPr>
      </p:pic>
    </p:spTree>
    <p:extLst>
      <p:ext uri="{BB962C8B-B14F-4D97-AF65-F5344CB8AC3E}">
        <p14:creationId xmlns:p14="http://schemas.microsoft.com/office/powerpoint/2010/main" val="1695761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0201B-BFCE-EB95-43C6-A0DCE514FD2D}"/>
              </a:ext>
            </a:extLst>
          </p:cNvPr>
          <p:cNvSpPr>
            <a:spLocks noGrp="1"/>
          </p:cNvSpPr>
          <p:nvPr>
            <p:ph type="title"/>
          </p:nvPr>
        </p:nvSpPr>
        <p:spPr>
          <a:xfrm>
            <a:off x="838200" y="350837"/>
            <a:ext cx="10515600" cy="1325563"/>
          </a:xfrm>
        </p:spPr>
        <p:txBody>
          <a:bodyPr/>
          <a:lstStyle/>
          <a:p>
            <a:r>
              <a:rPr lang="el-GR" dirty="0"/>
              <a:t>Συμπεράσματα</a:t>
            </a:r>
          </a:p>
        </p:txBody>
      </p:sp>
      <p:sp>
        <p:nvSpPr>
          <p:cNvPr id="3" name="Content Placeholder 2">
            <a:extLst>
              <a:ext uri="{FF2B5EF4-FFF2-40B4-BE49-F238E27FC236}">
                <a16:creationId xmlns:a16="http://schemas.microsoft.com/office/drawing/2014/main" id="{92E13F3D-E9E6-1DD1-98D4-1B6EC6B78ED8}"/>
              </a:ext>
            </a:extLst>
          </p:cNvPr>
          <p:cNvSpPr>
            <a:spLocks noGrp="1"/>
          </p:cNvSpPr>
          <p:nvPr>
            <p:ph idx="1"/>
          </p:nvPr>
        </p:nvSpPr>
        <p:spPr>
          <a:xfrm>
            <a:off x="838200" y="1825625"/>
            <a:ext cx="6946900" cy="1463675"/>
          </a:xfrm>
        </p:spPr>
        <p:txBody>
          <a:bodyPr/>
          <a:lstStyle/>
          <a:p>
            <a:r>
              <a:rPr lang="el-GR" dirty="0"/>
              <a:t>Παράθεση θεωρητικού υποβάθρου → ✅</a:t>
            </a:r>
          </a:p>
          <a:p>
            <a:r>
              <a:rPr lang="el-GR" dirty="0"/>
              <a:t>Επεξήγηση αλγοριθμικής διαδικασίας → ✅</a:t>
            </a:r>
          </a:p>
          <a:p>
            <a:r>
              <a:rPr lang="el-GR" dirty="0"/>
              <a:t>Εγκυρότητα αποτελεσμάτων → ✅</a:t>
            </a:r>
          </a:p>
          <a:p>
            <a:endParaRPr lang="en-US" dirty="0"/>
          </a:p>
        </p:txBody>
      </p:sp>
      <p:sp>
        <p:nvSpPr>
          <p:cNvPr id="4" name="Slide Number Placeholder 3">
            <a:extLst>
              <a:ext uri="{FF2B5EF4-FFF2-40B4-BE49-F238E27FC236}">
                <a16:creationId xmlns:a16="http://schemas.microsoft.com/office/drawing/2014/main" id="{C37EC0B0-C5DB-A430-BBB4-D0F08C0260DB}"/>
              </a:ext>
            </a:extLst>
          </p:cNvPr>
          <p:cNvSpPr>
            <a:spLocks noGrp="1"/>
          </p:cNvSpPr>
          <p:nvPr>
            <p:ph type="sldNum" sz="quarter" idx="12"/>
          </p:nvPr>
        </p:nvSpPr>
        <p:spPr/>
        <p:txBody>
          <a:bodyPr/>
          <a:lstStyle/>
          <a:p>
            <a:fld id="{58C9BF81-C83D-42AC-BA3A-6B7D8ABF6CAB}" type="slidenum">
              <a:rPr lang="el-GR" smtClean="0"/>
              <a:pPr/>
              <a:t>34</a:t>
            </a:fld>
            <a:endParaRPr lang="el-GR" dirty="0"/>
          </a:p>
        </p:txBody>
      </p:sp>
      <p:sp>
        <p:nvSpPr>
          <p:cNvPr id="5" name="Right Brace 4">
            <a:extLst>
              <a:ext uri="{FF2B5EF4-FFF2-40B4-BE49-F238E27FC236}">
                <a16:creationId xmlns:a16="http://schemas.microsoft.com/office/drawing/2014/main" id="{87530876-C85C-40CD-9251-F44367055A10}"/>
              </a:ext>
            </a:extLst>
          </p:cNvPr>
          <p:cNvSpPr/>
          <p:nvPr/>
        </p:nvSpPr>
        <p:spPr>
          <a:xfrm>
            <a:off x="7670800" y="1825625"/>
            <a:ext cx="419100" cy="146367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l-GR"/>
          </a:p>
        </p:txBody>
      </p:sp>
      <p:sp>
        <p:nvSpPr>
          <p:cNvPr id="6" name="TextBox 5">
            <a:extLst>
              <a:ext uri="{FF2B5EF4-FFF2-40B4-BE49-F238E27FC236}">
                <a16:creationId xmlns:a16="http://schemas.microsoft.com/office/drawing/2014/main" id="{EA8E343A-FD36-35B0-EEF1-D51CF24B4EA0}"/>
              </a:ext>
            </a:extLst>
          </p:cNvPr>
          <p:cNvSpPr txBox="1"/>
          <p:nvPr/>
        </p:nvSpPr>
        <p:spPr>
          <a:xfrm>
            <a:off x="8510278" y="2295852"/>
            <a:ext cx="2880917" cy="523220"/>
          </a:xfrm>
          <a:prstGeom prst="rect">
            <a:avLst/>
          </a:prstGeom>
          <a:noFill/>
        </p:spPr>
        <p:txBody>
          <a:bodyPr wrap="none" rtlCol="0">
            <a:spAutoFit/>
          </a:bodyPr>
          <a:lstStyle/>
          <a:p>
            <a:r>
              <a:rPr lang="el-GR" sz="2800" dirty="0"/>
              <a:t>Στόχος επιτεύχθη</a:t>
            </a:r>
            <a:endParaRPr lang="el-GR" dirty="0"/>
          </a:p>
        </p:txBody>
      </p:sp>
      <p:sp>
        <p:nvSpPr>
          <p:cNvPr id="8" name="Rectangle: Rounded Corners 7">
            <a:extLst>
              <a:ext uri="{FF2B5EF4-FFF2-40B4-BE49-F238E27FC236}">
                <a16:creationId xmlns:a16="http://schemas.microsoft.com/office/drawing/2014/main" id="{0780A529-A14E-3347-90AE-1135944F9AA0}"/>
              </a:ext>
            </a:extLst>
          </p:cNvPr>
          <p:cNvSpPr/>
          <p:nvPr/>
        </p:nvSpPr>
        <p:spPr>
          <a:xfrm>
            <a:off x="8365149" y="2024062"/>
            <a:ext cx="3238500" cy="1066800"/>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l-GR"/>
          </a:p>
        </p:txBody>
      </p:sp>
      <p:sp>
        <p:nvSpPr>
          <p:cNvPr id="9" name="TextBox 8">
            <a:extLst>
              <a:ext uri="{FF2B5EF4-FFF2-40B4-BE49-F238E27FC236}">
                <a16:creationId xmlns:a16="http://schemas.microsoft.com/office/drawing/2014/main" id="{7C4F7DCC-A51A-8409-AE63-6DF7115F84F4}"/>
              </a:ext>
            </a:extLst>
          </p:cNvPr>
          <p:cNvSpPr txBox="1"/>
          <p:nvPr/>
        </p:nvSpPr>
        <p:spPr>
          <a:xfrm>
            <a:off x="1533693" y="4438607"/>
            <a:ext cx="9124614" cy="461665"/>
          </a:xfrm>
          <a:prstGeom prst="rect">
            <a:avLst/>
          </a:prstGeom>
          <a:noFill/>
        </p:spPr>
        <p:txBody>
          <a:bodyPr wrap="none" rtlCol="0">
            <a:spAutoFit/>
          </a:bodyPr>
          <a:lstStyle/>
          <a:p>
            <a:r>
              <a:rPr lang="el-GR" sz="2400" dirty="0"/>
              <a:t>Μελλοντικές επεκτάσεις	     Μελέτη διαφορετικών πρωτοκόλλων</a:t>
            </a:r>
            <a:endParaRPr lang="el-GR" dirty="0"/>
          </a:p>
        </p:txBody>
      </p:sp>
      <p:cxnSp>
        <p:nvCxnSpPr>
          <p:cNvPr id="11" name="Straight Arrow Connector 10">
            <a:extLst>
              <a:ext uri="{FF2B5EF4-FFF2-40B4-BE49-F238E27FC236}">
                <a16:creationId xmlns:a16="http://schemas.microsoft.com/office/drawing/2014/main" id="{F481C27F-F562-106F-BA28-CEE0ED2BF4D1}"/>
              </a:ext>
            </a:extLst>
          </p:cNvPr>
          <p:cNvCxnSpPr/>
          <p:nvPr/>
        </p:nvCxnSpPr>
        <p:spPr>
          <a:xfrm>
            <a:off x="4887449" y="4669439"/>
            <a:ext cx="635000"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22380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8B062A-4F71-83EC-8952-E91C4085A07B}"/>
              </a:ext>
            </a:extLst>
          </p:cNvPr>
          <p:cNvSpPr>
            <a:spLocks noGrp="1"/>
          </p:cNvSpPr>
          <p:nvPr>
            <p:ph idx="1"/>
          </p:nvPr>
        </p:nvSpPr>
        <p:spPr>
          <a:xfrm>
            <a:off x="1943100" y="2356643"/>
            <a:ext cx="8305800" cy="2144713"/>
          </a:xfrm>
        </p:spPr>
        <p:txBody>
          <a:bodyPr/>
          <a:lstStyle/>
          <a:p>
            <a:pPr marL="0" indent="0" algn="ctr">
              <a:buNone/>
            </a:pPr>
            <a:r>
              <a:rPr lang="el-GR" sz="4400" dirty="0"/>
              <a:t>Ευχαριστώ για την προσοχή σας!</a:t>
            </a:r>
          </a:p>
          <a:p>
            <a:pPr marL="0" indent="0" algn="ctr">
              <a:buNone/>
            </a:pPr>
            <a:endParaRPr lang="el-GR" sz="4400" dirty="0"/>
          </a:p>
          <a:p>
            <a:pPr marL="0" indent="0" algn="ctr">
              <a:buNone/>
            </a:pPr>
            <a:r>
              <a:rPr lang="el-GR" sz="4400" dirty="0"/>
              <a:t>Απορίες;</a:t>
            </a:r>
          </a:p>
        </p:txBody>
      </p:sp>
      <p:sp>
        <p:nvSpPr>
          <p:cNvPr id="4" name="Slide Number Placeholder 3">
            <a:extLst>
              <a:ext uri="{FF2B5EF4-FFF2-40B4-BE49-F238E27FC236}">
                <a16:creationId xmlns:a16="http://schemas.microsoft.com/office/drawing/2014/main" id="{DFB4A0A1-A61C-1279-B77F-7D24F77A1076}"/>
              </a:ext>
            </a:extLst>
          </p:cNvPr>
          <p:cNvSpPr>
            <a:spLocks noGrp="1"/>
          </p:cNvSpPr>
          <p:nvPr>
            <p:ph type="sldNum" sz="quarter" idx="12"/>
          </p:nvPr>
        </p:nvSpPr>
        <p:spPr/>
        <p:txBody>
          <a:bodyPr/>
          <a:lstStyle/>
          <a:p>
            <a:fld id="{58C9BF81-C83D-42AC-BA3A-6B7D8ABF6CAB}" type="slidenum">
              <a:rPr lang="el-GR" smtClean="0"/>
              <a:pPr/>
              <a:t>35</a:t>
            </a:fld>
            <a:endParaRPr lang="el-GR" dirty="0"/>
          </a:p>
        </p:txBody>
      </p:sp>
    </p:spTree>
    <p:extLst>
      <p:ext uri="{BB962C8B-B14F-4D97-AF65-F5344CB8AC3E}">
        <p14:creationId xmlns:p14="http://schemas.microsoft.com/office/powerpoint/2010/main" val="1656648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5D31D-53C8-E11D-0D17-EB226086CC1A}"/>
              </a:ext>
            </a:extLst>
          </p:cNvPr>
          <p:cNvSpPr>
            <a:spLocks noGrp="1"/>
          </p:cNvSpPr>
          <p:nvPr>
            <p:ph type="title"/>
          </p:nvPr>
        </p:nvSpPr>
        <p:spPr>
          <a:xfrm>
            <a:off x="838200" y="2766218"/>
            <a:ext cx="10515600" cy="1325563"/>
          </a:xfrm>
        </p:spPr>
        <p:txBody>
          <a:bodyPr/>
          <a:lstStyle/>
          <a:p>
            <a:r>
              <a:rPr lang="el-GR" dirty="0"/>
              <a:t>Επιπρόσθετες διαφάνειες για περαιτέρω εξήγηση</a:t>
            </a:r>
          </a:p>
        </p:txBody>
      </p:sp>
      <p:sp>
        <p:nvSpPr>
          <p:cNvPr id="4" name="Slide Number Placeholder 3">
            <a:extLst>
              <a:ext uri="{FF2B5EF4-FFF2-40B4-BE49-F238E27FC236}">
                <a16:creationId xmlns:a16="http://schemas.microsoft.com/office/drawing/2014/main" id="{123527F9-F8AE-8955-9BE6-7905C0AC031A}"/>
              </a:ext>
            </a:extLst>
          </p:cNvPr>
          <p:cNvSpPr>
            <a:spLocks noGrp="1"/>
          </p:cNvSpPr>
          <p:nvPr>
            <p:ph type="sldNum" sz="quarter" idx="12"/>
          </p:nvPr>
        </p:nvSpPr>
        <p:spPr/>
        <p:txBody>
          <a:bodyPr/>
          <a:lstStyle/>
          <a:p>
            <a:fld id="{58C9BF81-C83D-42AC-BA3A-6B7D8ABF6CAB}" type="slidenum">
              <a:rPr lang="el-GR" smtClean="0"/>
              <a:pPr/>
              <a:t>36</a:t>
            </a:fld>
            <a:endParaRPr lang="el-GR" dirty="0"/>
          </a:p>
        </p:txBody>
      </p:sp>
    </p:spTree>
    <p:extLst>
      <p:ext uri="{BB962C8B-B14F-4D97-AF65-F5344CB8AC3E}">
        <p14:creationId xmlns:p14="http://schemas.microsoft.com/office/powerpoint/2010/main" val="751004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8E48D-1515-084B-1946-522882CC5F56}"/>
              </a:ext>
            </a:extLst>
          </p:cNvPr>
          <p:cNvSpPr>
            <a:spLocks noGrp="1"/>
          </p:cNvSpPr>
          <p:nvPr>
            <p:ph type="title"/>
          </p:nvPr>
        </p:nvSpPr>
        <p:spPr>
          <a:xfrm>
            <a:off x="838200" y="327907"/>
            <a:ext cx="10515600" cy="1325563"/>
          </a:xfrm>
        </p:spPr>
        <p:txBody>
          <a:bodyPr/>
          <a:lstStyle/>
          <a:p>
            <a:r>
              <a:rPr lang="el-GR" dirty="0">
                <a:latin typeface="Calibri" panose="020F0502020204030204" pitchFamily="34" charset="0"/>
                <a:ea typeface="Calibri" panose="020F0502020204030204" pitchFamily="34" charset="0"/>
                <a:cs typeface="Calibri" panose="020F0502020204030204" pitchFamily="34" charset="0"/>
              </a:rPr>
              <a:t>Δομή Πακέτου </a:t>
            </a:r>
            <a:r>
              <a:rPr lang="en-US" dirty="0">
                <a:latin typeface="Calibri" panose="020F0502020204030204" pitchFamily="34" charset="0"/>
                <a:ea typeface="Calibri" panose="020F0502020204030204" pitchFamily="34" charset="0"/>
                <a:cs typeface="Calibri" panose="020F0502020204030204" pitchFamily="34" charset="0"/>
              </a:rPr>
              <a:t>LoRa</a:t>
            </a:r>
            <a:r>
              <a:rPr lang="el-GR" dirty="0">
                <a:latin typeface="Calibri" panose="020F0502020204030204" pitchFamily="34" charset="0"/>
                <a:ea typeface="Calibri" panose="020F0502020204030204" pitchFamily="34" charset="0"/>
                <a:cs typeface="Calibri" panose="020F0502020204030204" pitchFamily="34" charset="0"/>
              </a:rPr>
              <a:t> στο επίπεδο ζεύξης</a:t>
            </a:r>
          </a:p>
        </p:txBody>
      </p:sp>
      <p:sp>
        <p:nvSpPr>
          <p:cNvPr id="4" name="Slide Number Placeholder 3">
            <a:extLst>
              <a:ext uri="{FF2B5EF4-FFF2-40B4-BE49-F238E27FC236}">
                <a16:creationId xmlns:a16="http://schemas.microsoft.com/office/drawing/2014/main" id="{330650BD-0E3F-309E-1C65-B72451A23D42}"/>
              </a:ext>
            </a:extLst>
          </p:cNvPr>
          <p:cNvSpPr>
            <a:spLocks noGrp="1"/>
          </p:cNvSpPr>
          <p:nvPr>
            <p:ph type="sldNum" sz="quarter" idx="12"/>
          </p:nvPr>
        </p:nvSpPr>
        <p:spPr/>
        <p:txBody>
          <a:bodyPr/>
          <a:lstStyle/>
          <a:p>
            <a:fld id="{58C9BF81-C83D-42AC-BA3A-6B7D8ABF6CAB}" type="slidenum">
              <a:rPr lang="el-GR" smtClean="0"/>
              <a:pPr/>
              <a:t>37</a:t>
            </a:fld>
            <a:endParaRPr lang="el-GR" dirty="0"/>
          </a:p>
        </p:txBody>
      </p:sp>
      <p:pic>
        <p:nvPicPr>
          <p:cNvPr id="5" name="Picture 4">
            <a:extLst>
              <a:ext uri="{FF2B5EF4-FFF2-40B4-BE49-F238E27FC236}">
                <a16:creationId xmlns:a16="http://schemas.microsoft.com/office/drawing/2014/main" id="{A10A9E16-D30F-B098-5F63-4FFC17C85A6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9028" y="1380028"/>
            <a:ext cx="7733944" cy="5150065"/>
          </a:xfrm>
          <a:prstGeom prst="rect">
            <a:avLst/>
          </a:prstGeom>
          <a:noFill/>
          <a:ln>
            <a:noFill/>
          </a:ln>
        </p:spPr>
      </p:pic>
    </p:spTree>
    <p:extLst>
      <p:ext uri="{BB962C8B-B14F-4D97-AF65-F5344CB8AC3E}">
        <p14:creationId xmlns:p14="http://schemas.microsoft.com/office/powerpoint/2010/main" val="2738164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0C65F-70D8-7C3A-2686-250FA1B1EB83}"/>
              </a:ext>
            </a:extLst>
          </p:cNvPr>
          <p:cNvSpPr>
            <a:spLocks noGrp="1"/>
          </p:cNvSpPr>
          <p:nvPr>
            <p:ph type="title"/>
          </p:nvPr>
        </p:nvSpPr>
        <p:spPr>
          <a:xfrm>
            <a:off x="838200" y="278233"/>
            <a:ext cx="10515600" cy="1325563"/>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Over the Air Activation</a:t>
            </a:r>
            <a:endParaRPr lang="el-GR"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370C3027-3ADF-EDBD-DACF-DA732EECA835}"/>
              </a:ext>
            </a:extLst>
          </p:cNvPr>
          <p:cNvSpPr>
            <a:spLocks noGrp="1"/>
          </p:cNvSpPr>
          <p:nvPr>
            <p:ph type="sldNum" sz="quarter" idx="12"/>
          </p:nvPr>
        </p:nvSpPr>
        <p:spPr/>
        <p:txBody>
          <a:bodyPr/>
          <a:lstStyle/>
          <a:p>
            <a:fld id="{58C9BF81-C83D-42AC-BA3A-6B7D8ABF6CAB}" type="slidenum">
              <a:rPr lang="el-GR" smtClean="0"/>
              <a:pPr/>
              <a:t>38</a:t>
            </a:fld>
            <a:endParaRPr lang="el-GR" dirty="0"/>
          </a:p>
        </p:txBody>
      </p:sp>
      <p:pic>
        <p:nvPicPr>
          <p:cNvPr id="28" name="Content Placeholder 27" descr="A black background with a white object in the middle&#10;&#10;Description automatically generated">
            <a:extLst>
              <a:ext uri="{FF2B5EF4-FFF2-40B4-BE49-F238E27FC236}">
                <a16:creationId xmlns:a16="http://schemas.microsoft.com/office/drawing/2014/main" id="{4E249761-581A-BEDB-A5A1-286263CC0B19}"/>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1640967" y="1478021"/>
            <a:ext cx="8678572" cy="5199911"/>
          </a:xfrm>
        </p:spPr>
      </p:pic>
    </p:spTree>
    <p:extLst>
      <p:ext uri="{BB962C8B-B14F-4D97-AF65-F5344CB8AC3E}">
        <p14:creationId xmlns:p14="http://schemas.microsoft.com/office/powerpoint/2010/main" val="2928209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0C65F-70D8-7C3A-2686-250FA1B1EB83}"/>
              </a:ext>
            </a:extLst>
          </p:cNvPr>
          <p:cNvSpPr>
            <a:spLocks noGrp="1"/>
          </p:cNvSpPr>
          <p:nvPr>
            <p:ph type="title"/>
          </p:nvPr>
        </p:nvSpPr>
        <p:spPr>
          <a:xfrm>
            <a:off x="838200" y="278233"/>
            <a:ext cx="10515600" cy="1325563"/>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Activation By Personalization</a:t>
            </a:r>
            <a:endParaRPr lang="el-GR"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370C3027-3ADF-EDBD-DACF-DA732EECA835}"/>
              </a:ext>
            </a:extLst>
          </p:cNvPr>
          <p:cNvSpPr>
            <a:spLocks noGrp="1"/>
          </p:cNvSpPr>
          <p:nvPr>
            <p:ph type="sldNum" sz="quarter" idx="12"/>
          </p:nvPr>
        </p:nvSpPr>
        <p:spPr/>
        <p:txBody>
          <a:bodyPr/>
          <a:lstStyle/>
          <a:p>
            <a:fld id="{58C9BF81-C83D-42AC-BA3A-6B7D8ABF6CAB}" type="slidenum">
              <a:rPr lang="el-GR" smtClean="0"/>
              <a:pPr/>
              <a:t>39</a:t>
            </a:fld>
            <a:endParaRPr lang="el-GR" dirty="0"/>
          </a:p>
        </p:txBody>
      </p:sp>
      <p:pic>
        <p:nvPicPr>
          <p:cNvPr id="29" name="Content Placeholder 28" descr="A black background with a black square&#10;&#10;Description automatically generated with medium confidence">
            <a:extLst>
              <a:ext uri="{FF2B5EF4-FFF2-40B4-BE49-F238E27FC236}">
                <a16:creationId xmlns:a16="http://schemas.microsoft.com/office/drawing/2014/main" id="{D8A8F8BE-C9E8-33F1-9412-27A1F3D95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55" y="1474921"/>
            <a:ext cx="9041075" cy="5035688"/>
          </a:xfrm>
          <a:prstGeom prst="rect">
            <a:avLst/>
          </a:prstGeom>
        </p:spPr>
      </p:pic>
    </p:spTree>
    <p:extLst>
      <p:ext uri="{BB962C8B-B14F-4D97-AF65-F5344CB8AC3E}">
        <p14:creationId xmlns:p14="http://schemas.microsoft.com/office/powerpoint/2010/main" val="2312675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225F5-B641-55AC-7864-F8AF7DC200FC}"/>
              </a:ext>
            </a:extLst>
          </p:cNvPr>
          <p:cNvSpPr>
            <a:spLocks noGrp="1"/>
          </p:cNvSpPr>
          <p:nvPr>
            <p:ph type="title"/>
          </p:nvPr>
        </p:nvSpPr>
        <p:spPr>
          <a:xfrm>
            <a:off x="838200" y="257232"/>
            <a:ext cx="10515600" cy="1325563"/>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LPWANs</a:t>
            </a:r>
            <a:endParaRPr lang="el-GR"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group of logos with text&#10;&#10;Description automatically generated">
            <a:extLst>
              <a:ext uri="{FF2B5EF4-FFF2-40B4-BE49-F238E27FC236}">
                <a16:creationId xmlns:a16="http://schemas.microsoft.com/office/drawing/2014/main" id="{ACDE5E2B-558A-22AC-4638-F638661D4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1900" y="1462760"/>
            <a:ext cx="6808200" cy="5032609"/>
          </a:xfrm>
          <a:prstGeom prst="rect">
            <a:avLst/>
          </a:prstGeom>
        </p:spPr>
      </p:pic>
      <p:sp>
        <p:nvSpPr>
          <p:cNvPr id="7" name="Slide Number Placeholder 6">
            <a:extLst>
              <a:ext uri="{FF2B5EF4-FFF2-40B4-BE49-F238E27FC236}">
                <a16:creationId xmlns:a16="http://schemas.microsoft.com/office/drawing/2014/main" id="{930EE8FC-179F-5A85-36D7-115315EC578A}"/>
              </a:ext>
            </a:extLst>
          </p:cNvPr>
          <p:cNvSpPr>
            <a:spLocks noGrp="1"/>
          </p:cNvSpPr>
          <p:nvPr>
            <p:ph type="sldNum" sz="quarter" idx="12"/>
          </p:nvPr>
        </p:nvSpPr>
        <p:spPr/>
        <p:txBody>
          <a:bodyPr/>
          <a:lstStyle/>
          <a:p>
            <a:pPr algn="ctr"/>
            <a:fld id="{58C9BF81-C83D-42AC-BA3A-6B7D8ABF6CAB}" type="slidenum">
              <a:rPr lang="el-GR" smtClean="0"/>
              <a:pPr algn="ctr"/>
              <a:t>4</a:t>
            </a:fld>
            <a:endParaRPr lang="el-GR"/>
          </a:p>
        </p:txBody>
      </p:sp>
    </p:spTree>
    <p:extLst>
      <p:ext uri="{BB962C8B-B14F-4D97-AF65-F5344CB8AC3E}">
        <p14:creationId xmlns:p14="http://schemas.microsoft.com/office/powerpoint/2010/main" val="33467468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7B60B-91C7-F154-1311-DD231B21799A}"/>
              </a:ext>
            </a:extLst>
          </p:cNvPr>
          <p:cNvSpPr>
            <a:spLocks noGrp="1"/>
          </p:cNvSpPr>
          <p:nvPr>
            <p:ph type="title"/>
          </p:nvPr>
        </p:nvSpPr>
        <p:spPr>
          <a:xfrm>
            <a:off x="838200" y="269194"/>
            <a:ext cx="10515600" cy="1325563"/>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OTAA vs ABP</a:t>
            </a:r>
            <a:r>
              <a:rPr lang="el-GR" dirty="0">
                <a:latin typeface="Calibri" panose="020F0502020204030204" pitchFamily="34" charset="0"/>
                <a:ea typeface="Calibri" panose="020F0502020204030204" pitchFamily="34" charset="0"/>
                <a:cs typeface="Calibri" panose="020F0502020204030204" pitchFamily="34" charset="0"/>
              </a:rPr>
              <a:t> </a:t>
            </a:r>
          </a:p>
        </p:txBody>
      </p:sp>
      <p:sp>
        <p:nvSpPr>
          <p:cNvPr id="3" name="Content Placeholder 2">
            <a:extLst>
              <a:ext uri="{FF2B5EF4-FFF2-40B4-BE49-F238E27FC236}">
                <a16:creationId xmlns:a16="http://schemas.microsoft.com/office/drawing/2014/main" id="{70C91622-B02A-4057-1701-D4EC6A4431E2}"/>
              </a:ext>
            </a:extLst>
          </p:cNvPr>
          <p:cNvSpPr>
            <a:spLocks noGrp="1"/>
          </p:cNvSpPr>
          <p:nvPr>
            <p:ph idx="1"/>
          </p:nvPr>
        </p:nvSpPr>
        <p:spPr>
          <a:xfrm>
            <a:off x="2489200" y="1811111"/>
            <a:ext cx="7213600" cy="4351338"/>
          </a:xfrm>
        </p:spPr>
        <p:txBody>
          <a:bodyPr numCol="2"/>
          <a:lstStyle/>
          <a:p>
            <a:pPr marL="0" indent="0" algn="ctr">
              <a:buNone/>
            </a:pPr>
            <a:r>
              <a:rPr lang="en-US" b="1" dirty="0">
                <a:latin typeface="Calibri" panose="020F0502020204030204" pitchFamily="34" charset="0"/>
                <a:ea typeface="Calibri" panose="020F0502020204030204" pitchFamily="34" charset="0"/>
                <a:cs typeface="Calibri" panose="020F0502020204030204" pitchFamily="34" charset="0"/>
              </a:rPr>
              <a:t>OTAA(Over the Air Activation)</a:t>
            </a:r>
            <a:endParaRPr lang="el-GR" b="1" dirty="0">
              <a:latin typeface="Calibri" panose="020F0502020204030204" pitchFamily="34" charset="0"/>
              <a:ea typeface="Calibri" panose="020F0502020204030204" pitchFamily="34" charset="0"/>
              <a:cs typeface="Calibri" panose="020F0502020204030204" pitchFamily="34" charset="0"/>
            </a:endParaRPr>
          </a:p>
          <a:p>
            <a:pPr marL="0" indent="0" algn="ctr">
              <a:buNone/>
            </a:pPr>
            <a:endParaRPr lang="el-GR"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a:p>
            <a:pPr marL="0" indent="0" algn="ctr">
              <a:buNone/>
            </a:pPr>
            <a:r>
              <a:rPr lang="el-GR" dirty="0">
                <a:solidFill>
                  <a:schemeClr val="accent6"/>
                </a:solidFill>
                <a:latin typeface="Calibri" panose="020F0502020204030204" pitchFamily="34" charset="0"/>
                <a:ea typeface="Calibri" panose="020F0502020204030204" pitchFamily="34" charset="0"/>
                <a:cs typeface="Calibri" panose="020F0502020204030204" pitchFamily="34" charset="0"/>
              </a:rPr>
              <a:t>Ασφάλεια</a:t>
            </a:r>
          </a:p>
          <a:p>
            <a:pPr algn="ctr"/>
            <a:endParaRPr lang="el-GR"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a:p>
            <a:pPr marL="0" indent="0" algn="ctr">
              <a:buNone/>
            </a:pPr>
            <a:r>
              <a:rPr lang="el-GR" dirty="0">
                <a:solidFill>
                  <a:schemeClr val="accent2"/>
                </a:solidFill>
                <a:latin typeface="Calibri" panose="020F0502020204030204" pitchFamily="34" charset="0"/>
                <a:ea typeface="Calibri" panose="020F0502020204030204" pitchFamily="34" charset="0"/>
                <a:cs typeface="Calibri" panose="020F0502020204030204" pitchFamily="34" charset="0"/>
              </a:rPr>
              <a:t>Πολυπλοκότητα</a:t>
            </a:r>
          </a:p>
          <a:p>
            <a:pPr algn="ctr"/>
            <a:endParaRPr lang="el-GR"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0" indent="0" algn="ctr">
              <a:buNone/>
            </a:pPr>
            <a:r>
              <a:rPr lang="el-GR" dirty="0">
                <a:solidFill>
                  <a:schemeClr val="accent2"/>
                </a:solidFill>
                <a:latin typeface="Calibri" panose="020F0502020204030204" pitchFamily="34" charset="0"/>
                <a:ea typeface="Calibri" panose="020F0502020204030204" pitchFamily="34" charset="0"/>
                <a:cs typeface="Calibri" panose="020F0502020204030204" pitchFamily="34" charset="0"/>
              </a:rPr>
              <a:t>Ταχύτητα</a:t>
            </a:r>
            <a:endParaRPr lang="en-US" dirty="0">
              <a:solidFill>
                <a:schemeClr val="accent2"/>
              </a:solidFill>
              <a:latin typeface="Calibri" panose="020F0502020204030204" pitchFamily="34" charset="0"/>
              <a:ea typeface="Calibri" panose="020F0502020204030204" pitchFamily="34" charset="0"/>
              <a:cs typeface="Calibri" panose="020F0502020204030204" pitchFamily="34" charset="0"/>
            </a:endParaRPr>
          </a:p>
          <a:p>
            <a:pPr marL="0" indent="0" algn="ctr">
              <a:buNone/>
            </a:pPr>
            <a:endParaRPr lang="el-GR" dirty="0">
              <a:latin typeface="Calibri" panose="020F0502020204030204" pitchFamily="34" charset="0"/>
              <a:ea typeface="Calibri" panose="020F0502020204030204" pitchFamily="34" charset="0"/>
              <a:cs typeface="Calibri" panose="020F0502020204030204" pitchFamily="34" charset="0"/>
            </a:endParaRPr>
          </a:p>
          <a:p>
            <a:pPr marL="0" indent="0" algn="ctr">
              <a:buNone/>
            </a:pPr>
            <a:endParaRPr lang="en-US" dirty="0">
              <a:latin typeface="Calibri" panose="020F0502020204030204" pitchFamily="34" charset="0"/>
              <a:ea typeface="Calibri" panose="020F0502020204030204" pitchFamily="34" charset="0"/>
              <a:cs typeface="Calibri" panose="020F0502020204030204" pitchFamily="34" charset="0"/>
            </a:endParaRPr>
          </a:p>
          <a:p>
            <a:pPr marL="0" indent="0" algn="ctr">
              <a:buNone/>
            </a:pPr>
            <a:r>
              <a:rPr lang="en-US" b="1" dirty="0">
                <a:latin typeface="Calibri" panose="020F0502020204030204" pitchFamily="34" charset="0"/>
                <a:ea typeface="Calibri" panose="020F0502020204030204" pitchFamily="34" charset="0"/>
                <a:cs typeface="Calibri" panose="020F0502020204030204" pitchFamily="34" charset="0"/>
              </a:rPr>
              <a:t>ABP(Activation By Personalization)</a:t>
            </a:r>
            <a:endParaRPr lang="el-GR" b="1" dirty="0">
              <a:latin typeface="Calibri" panose="020F0502020204030204" pitchFamily="34" charset="0"/>
              <a:ea typeface="Calibri" panose="020F0502020204030204" pitchFamily="34" charset="0"/>
              <a:cs typeface="Calibri" panose="020F0502020204030204" pitchFamily="34" charset="0"/>
            </a:endParaRPr>
          </a:p>
          <a:p>
            <a:pPr algn="ctr"/>
            <a:endParaRPr lang="el-GR"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a:p>
            <a:pPr marL="0" indent="0" algn="ctr">
              <a:buNone/>
            </a:pPr>
            <a:r>
              <a:rPr lang="el-GR" dirty="0">
                <a:solidFill>
                  <a:schemeClr val="accent2"/>
                </a:solidFill>
                <a:latin typeface="Calibri" panose="020F0502020204030204" pitchFamily="34" charset="0"/>
                <a:ea typeface="Calibri" panose="020F0502020204030204" pitchFamily="34" charset="0"/>
                <a:cs typeface="Calibri" panose="020F0502020204030204" pitchFamily="34" charset="0"/>
              </a:rPr>
              <a:t>Ασφάλεια</a:t>
            </a:r>
          </a:p>
          <a:p>
            <a:pPr algn="ctr"/>
            <a:endParaRPr lang="el-GR"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a:p>
            <a:pPr marL="0" indent="0" algn="ctr">
              <a:buNone/>
            </a:pPr>
            <a:r>
              <a:rPr lang="el-GR" dirty="0">
                <a:solidFill>
                  <a:schemeClr val="accent6"/>
                </a:solidFill>
                <a:latin typeface="Calibri" panose="020F0502020204030204" pitchFamily="34" charset="0"/>
                <a:ea typeface="Calibri" panose="020F0502020204030204" pitchFamily="34" charset="0"/>
                <a:cs typeface="Calibri" panose="020F0502020204030204" pitchFamily="34" charset="0"/>
              </a:rPr>
              <a:t>Πολυπλοκότητα</a:t>
            </a:r>
          </a:p>
          <a:p>
            <a:pPr algn="ctr"/>
            <a:endParaRPr lang="el-GR"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a:p>
            <a:pPr marL="0" indent="0" algn="ctr">
              <a:buNone/>
            </a:pPr>
            <a:r>
              <a:rPr lang="el-GR" dirty="0">
                <a:solidFill>
                  <a:schemeClr val="accent6"/>
                </a:solidFill>
                <a:latin typeface="Calibri" panose="020F0502020204030204" pitchFamily="34" charset="0"/>
                <a:ea typeface="Calibri" panose="020F0502020204030204" pitchFamily="34" charset="0"/>
                <a:cs typeface="Calibri" panose="020F0502020204030204" pitchFamily="34" charset="0"/>
              </a:rPr>
              <a:t>Ταχύτητα</a:t>
            </a:r>
            <a:endParaRPr lang="en-US"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a:p>
            <a:pPr marL="0" indent="0" algn="ctr">
              <a:buNone/>
            </a:pPr>
            <a:r>
              <a:rPr lang="en-US" dirty="0">
                <a:latin typeface="Calibri" panose="020F0502020204030204" pitchFamily="34" charset="0"/>
                <a:ea typeface="Calibri" panose="020F0502020204030204" pitchFamily="34" charset="0"/>
                <a:cs typeface="Calibri" panose="020F0502020204030204" pitchFamily="34" charset="0"/>
              </a:rPr>
              <a:t>	</a:t>
            </a:r>
            <a:endParaRPr lang="el-GR"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32C7FFA1-9E40-A6B9-A9ED-01AF7F2CAF25}"/>
              </a:ext>
            </a:extLst>
          </p:cNvPr>
          <p:cNvSpPr>
            <a:spLocks noGrp="1"/>
          </p:cNvSpPr>
          <p:nvPr>
            <p:ph type="sldNum" sz="quarter" idx="12"/>
          </p:nvPr>
        </p:nvSpPr>
        <p:spPr/>
        <p:txBody>
          <a:bodyPr/>
          <a:lstStyle/>
          <a:p>
            <a:fld id="{58C9BF81-C83D-42AC-BA3A-6B7D8ABF6CAB}" type="slidenum">
              <a:rPr lang="el-GR" smtClean="0"/>
              <a:pPr/>
              <a:t>40</a:t>
            </a:fld>
            <a:endParaRPr lang="el-GR" dirty="0"/>
          </a:p>
        </p:txBody>
      </p:sp>
      <p:sp>
        <p:nvSpPr>
          <p:cNvPr id="5" name="TextBox 4">
            <a:extLst>
              <a:ext uri="{FF2B5EF4-FFF2-40B4-BE49-F238E27FC236}">
                <a16:creationId xmlns:a16="http://schemas.microsoft.com/office/drawing/2014/main" id="{8986E5B8-B427-2A20-2A32-CFCCA4208122}"/>
              </a:ext>
            </a:extLst>
          </p:cNvPr>
          <p:cNvSpPr txBox="1"/>
          <p:nvPr/>
        </p:nvSpPr>
        <p:spPr>
          <a:xfrm>
            <a:off x="5830290" y="3136612"/>
            <a:ext cx="531420" cy="584775"/>
          </a:xfrm>
          <a:prstGeom prst="rect">
            <a:avLst/>
          </a:prstGeom>
          <a:noFill/>
        </p:spPr>
        <p:txBody>
          <a:bodyPr wrap="square" rtlCol="0">
            <a:spAutoFit/>
          </a:bodyPr>
          <a:lstStyle/>
          <a:p>
            <a:pPr algn="ctr"/>
            <a:r>
              <a:rPr lang="el-GR" sz="3200" b="1" dirty="0"/>
              <a:t>&gt;</a:t>
            </a:r>
          </a:p>
        </p:txBody>
      </p:sp>
      <p:sp>
        <p:nvSpPr>
          <p:cNvPr id="6" name="TextBox 5">
            <a:extLst>
              <a:ext uri="{FF2B5EF4-FFF2-40B4-BE49-F238E27FC236}">
                <a16:creationId xmlns:a16="http://schemas.microsoft.com/office/drawing/2014/main" id="{8A6FAA2F-317F-2643-4AFF-4268859C9816}"/>
              </a:ext>
            </a:extLst>
          </p:cNvPr>
          <p:cNvSpPr txBox="1"/>
          <p:nvPr/>
        </p:nvSpPr>
        <p:spPr>
          <a:xfrm>
            <a:off x="5830290" y="4179251"/>
            <a:ext cx="531420" cy="584775"/>
          </a:xfrm>
          <a:prstGeom prst="rect">
            <a:avLst/>
          </a:prstGeom>
          <a:noFill/>
        </p:spPr>
        <p:txBody>
          <a:bodyPr wrap="square" rtlCol="0">
            <a:spAutoFit/>
          </a:bodyPr>
          <a:lstStyle/>
          <a:p>
            <a:pPr algn="ctr"/>
            <a:r>
              <a:rPr lang="el-GR" sz="3200" b="1" dirty="0"/>
              <a:t>&lt;</a:t>
            </a:r>
          </a:p>
        </p:txBody>
      </p:sp>
      <p:sp>
        <p:nvSpPr>
          <p:cNvPr id="7" name="TextBox 6">
            <a:extLst>
              <a:ext uri="{FF2B5EF4-FFF2-40B4-BE49-F238E27FC236}">
                <a16:creationId xmlns:a16="http://schemas.microsoft.com/office/drawing/2014/main" id="{784BE22E-7F61-DBBA-AE66-38B8BB5F09D2}"/>
              </a:ext>
            </a:extLst>
          </p:cNvPr>
          <p:cNvSpPr txBox="1"/>
          <p:nvPr/>
        </p:nvSpPr>
        <p:spPr>
          <a:xfrm>
            <a:off x="5830290" y="5221890"/>
            <a:ext cx="531420" cy="584775"/>
          </a:xfrm>
          <a:prstGeom prst="rect">
            <a:avLst/>
          </a:prstGeom>
          <a:noFill/>
        </p:spPr>
        <p:txBody>
          <a:bodyPr wrap="square" rtlCol="0">
            <a:spAutoFit/>
          </a:bodyPr>
          <a:lstStyle/>
          <a:p>
            <a:pPr algn="ctr"/>
            <a:r>
              <a:rPr lang="el-GR" sz="3200" b="1" dirty="0"/>
              <a:t>&gt;</a:t>
            </a:r>
          </a:p>
        </p:txBody>
      </p:sp>
    </p:spTree>
    <p:extLst>
      <p:ext uri="{BB962C8B-B14F-4D97-AF65-F5344CB8AC3E}">
        <p14:creationId xmlns:p14="http://schemas.microsoft.com/office/powerpoint/2010/main" val="3062796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A283C-5A9A-0E66-1B77-27DD7744D0CC}"/>
              </a:ext>
            </a:extLst>
          </p:cNvPr>
          <p:cNvSpPr>
            <a:spLocks noGrp="1"/>
          </p:cNvSpPr>
          <p:nvPr>
            <p:ph type="title"/>
          </p:nvPr>
        </p:nvSpPr>
        <p:spPr>
          <a:xfrm>
            <a:off x="838200" y="299242"/>
            <a:ext cx="10515600" cy="1325563"/>
          </a:xfrm>
        </p:spPr>
        <p:txBody>
          <a:bodyPr/>
          <a:lstStyle/>
          <a:p>
            <a:r>
              <a:rPr lang="el-GR" dirty="0"/>
              <a:t>Διάρκεια μετάδοσης</a:t>
            </a:r>
          </a:p>
        </p:txBody>
      </p:sp>
      <p:sp>
        <p:nvSpPr>
          <p:cNvPr id="4" name="Slide Number Placeholder 3">
            <a:extLst>
              <a:ext uri="{FF2B5EF4-FFF2-40B4-BE49-F238E27FC236}">
                <a16:creationId xmlns:a16="http://schemas.microsoft.com/office/drawing/2014/main" id="{C1AAA113-0E26-BBF5-D323-6134A3B492B0}"/>
              </a:ext>
            </a:extLst>
          </p:cNvPr>
          <p:cNvSpPr>
            <a:spLocks noGrp="1"/>
          </p:cNvSpPr>
          <p:nvPr>
            <p:ph type="sldNum" sz="quarter" idx="12"/>
          </p:nvPr>
        </p:nvSpPr>
        <p:spPr/>
        <p:txBody>
          <a:bodyPr/>
          <a:lstStyle/>
          <a:p>
            <a:fld id="{58C9BF81-C83D-42AC-BA3A-6B7D8ABF6CAB}" type="slidenum">
              <a:rPr lang="el-GR" smtClean="0"/>
              <a:pPr/>
              <a:t>41</a:t>
            </a:fld>
            <a:endParaRPr lang="el-GR"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A868DD4-333A-A0ED-DA06-7730F7DDE188}"/>
                  </a:ext>
                </a:extLst>
              </p:cNvPr>
              <p:cNvSpPr txBox="1"/>
              <p:nvPr/>
            </p:nvSpPr>
            <p:spPr>
              <a:xfrm>
                <a:off x="3190454" y="5113390"/>
                <a:ext cx="7719753"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l-GR" i="1" smtClean="0">
                              <a:solidFill>
                                <a:schemeClr val="tx1"/>
                              </a:solidFill>
                              <a:latin typeface="Cambria Math" panose="02040503050406030204" pitchFamily="18" charset="0"/>
                            </a:rPr>
                          </m:ctrlPr>
                        </m:eqArrPr>
                        <m:e>
                          <m:r>
                            <a:rPr lang="el-GR" b="0">
                              <a:solidFill>
                                <a:schemeClr val="tx1"/>
                              </a:solidFill>
                              <a:latin typeface="Cambria Math" panose="02040503050406030204" pitchFamily="18" charset="0"/>
                            </a:rPr>
                            <m:t>&amp;</m:t>
                          </m:r>
                          <m:sSub>
                            <m:sSubPr>
                              <m:ctrlPr>
                                <a:rPr lang="el-GR" i="1">
                                  <a:solidFill>
                                    <a:schemeClr val="tx1"/>
                                  </a:solidFill>
                                  <a:latin typeface="Cambria Math" panose="02040503050406030204" pitchFamily="18" charset="0"/>
                                </a:rPr>
                              </m:ctrlPr>
                            </m:sSubPr>
                            <m:e>
                              <m:r>
                                <a:rPr lang="el-GR" b="0" i="1">
                                  <a:solidFill>
                                    <a:schemeClr val="tx1"/>
                                  </a:solidFill>
                                  <a:latin typeface="Cambria Math" panose="02040503050406030204" pitchFamily="18" charset="0"/>
                                </a:rPr>
                                <m:t>𝑛</m:t>
                              </m:r>
                            </m:e>
                            <m:sub>
                              <m:r>
                                <a:rPr lang="el-GR" b="0" i="1">
                                  <a:solidFill>
                                    <a:schemeClr val="tx1"/>
                                  </a:solidFill>
                                  <a:latin typeface="Cambria Math" panose="02040503050406030204" pitchFamily="18" charset="0"/>
                                </a:rPr>
                                <m:t>𝑝𝑎𝑦𝑙𝑜𝑎𝑑</m:t>
                              </m:r>
                            </m:sub>
                          </m:sSub>
                          <m:r>
                            <a:rPr lang="el-GR" b="0" i="0">
                              <a:solidFill>
                                <a:schemeClr val="tx1"/>
                              </a:solidFill>
                              <a:latin typeface="Cambria Math" panose="02040503050406030204" pitchFamily="18" charset="0"/>
                            </a:rPr>
                            <m:t>=8+</m:t>
                          </m:r>
                          <m:r>
                            <a:rPr lang="el-GR" b="0" i="1">
                              <a:solidFill>
                                <a:schemeClr val="tx1"/>
                              </a:solidFill>
                              <a:latin typeface="Cambria Math" panose="02040503050406030204" pitchFamily="18" charset="0"/>
                            </a:rPr>
                            <m:t>𝑚𝑎𝑥</m:t>
                          </m:r>
                          <m:d>
                            <m:dPr>
                              <m:ctrlPr>
                                <a:rPr lang="el-GR" i="1">
                                  <a:solidFill>
                                    <a:schemeClr val="tx1"/>
                                  </a:solidFill>
                                  <a:latin typeface="Cambria Math" panose="02040503050406030204" pitchFamily="18" charset="0"/>
                                </a:rPr>
                              </m:ctrlPr>
                            </m:dPr>
                            <m:e>
                              <m:r>
                                <a:rPr lang="el-GR" b="0" i="1">
                                  <a:solidFill>
                                    <a:schemeClr val="tx1"/>
                                  </a:solidFill>
                                  <a:latin typeface="Cambria Math" panose="02040503050406030204" pitchFamily="18" charset="0"/>
                                </a:rPr>
                                <m:t>𝑐𝑒𝑖𝑙</m:t>
                              </m:r>
                              <m:d>
                                <m:dPr>
                                  <m:begChr m:val="["/>
                                  <m:endChr m:val="]"/>
                                  <m:ctrlPr>
                                    <a:rPr lang="el-GR" i="1">
                                      <a:solidFill>
                                        <a:schemeClr val="tx1"/>
                                      </a:solidFill>
                                      <a:latin typeface="Cambria Math" panose="02040503050406030204" pitchFamily="18" charset="0"/>
                                    </a:rPr>
                                  </m:ctrlPr>
                                </m:dPr>
                                <m:e>
                                  <m:f>
                                    <m:fPr>
                                      <m:ctrlPr>
                                        <a:rPr lang="el-GR" i="1">
                                          <a:solidFill>
                                            <a:schemeClr val="tx1"/>
                                          </a:solidFill>
                                          <a:latin typeface="Cambria Math" panose="02040503050406030204" pitchFamily="18" charset="0"/>
                                        </a:rPr>
                                      </m:ctrlPr>
                                    </m:fPr>
                                    <m:num>
                                      <m:d>
                                        <m:dPr>
                                          <m:ctrlPr>
                                            <a:rPr lang="el-GR" i="1">
                                              <a:solidFill>
                                                <a:schemeClr val="tx1"/>
                                              </a:solidFill>
                                              <a:latin typeface="Cambria Math" panose="02040503050406030204" pitchFamily="18" charset="0"/>
                                            </a:rPr>
                                          </m:ctrlPr>
                                        </m:dPr>
                                        <m:e>
                                          <m:r>
                                            <a:rPr lang="el-GR" b="0" i="0">
                                              <a:solidFill>
                                                <a:schemeClr val="tx1"/>
                                              </a:solidFill>
                                              <a:latin typeface="Cambria Math" panose="02040503050406030204" pitchFamily="18" charset="0"/>
                                            </a:rPr>
                                            <m:t>8</m:t>
                                          </m:r>
                                          <m:r>
                                            <a:rPr lang="el-GR" b="0" i="1">
                                              <a:solidFill>
                                                <a:schemeClr val="tx1"/>
                                              </a:solidFill>
                                              <a:latin typeface="Cambria Math" panose="02040503050406030204" pitchFamily="18" charset="0"/>
                                            </a:rPr>
                                            <m:t>𝑃𝐿</m:t>
                                          </m:r>
                                          <m:r>
                                            <a:rPr lang="el-GR" b="0" i="0">
                                              <a:solidFill>
                                                <a:schemeClr val="tx1"/>
                                              </a:solidFill>
                                              <a:latin typeface="Cambria Math" panose="02040503050406030204" pitchFamily="18" charset="0"/>
                                            </a:rPr>
                                            <m:t>−4</m:t>
                                          </m:r>
                                          <m:r>
                                            <a:rPr lang="el-GR" b="0" i="1">
                                              <a:solidFill>
                                                <a:schemeClr val="tx1"/>
                                              </a:solidFill>
                                              <a:latin typeface="Cambria Math" panose="02040503050406030204" pitchFamily="18" charset="0"/>
                                            </a:rPr>
                                            <m:t>𝑆𝐹</m:t>
                                          </m:r>
                                          <m:r>
                                            <a:rPr lang="el-GR" b="0" i="0">
                                              <a:solidFill>
                                                <a:schemeClr val="tx1"/>
                                              </a:solidFill>
                                              <a:latin typeface="Cambria Math" panose="02040503050406030204" pitchFamily="18" charset="0"/>
                                            </a:rPr>
                                            <m:t>+28+16</m:t>
                                          </m:r>
                                          <m:r>
                                            <a:rPr lang="el-GR" b="0" i="1">
                                              <a:solidFill>
                                                <a:schemeClr val="tx1"/>
                                              </a:solidFill>
                                              <a:latin typeface="Cambria Math" panose="02040503050406030204" pitchFamily="18" charset="0"/>
                                            </a:rPr>
                                            <m:t>𝐶𝑅𝐶</m:t>
                                          </m:r>
                                          <m:r>
                                            <a:rPr lang="el-GR" b="0" i="0">
                                              <a:solidFill>
                                                <a:schemeClr val="tx1"/>
                                              </a:solidFill>
                                              <a:latin typeface="Cambria Math" panose="02040503050406030204" pitchFamily="18" charset="0"/>
                                            </a:rPr>
                                            <m:t>−20</m:t>
                                          </m:r>
                                          <m:r>
                                            <a:rPr lang="el-GR" b="0" i="1">
                                              <a:solidFill>
                                                <a:schemeClr val="tx1"/>
                                              </a:solidFill>
                                              <a:latin typeface="Cambria Math" panose="02040503050406030204" pitchFamily="18" charset="0"/>
                                            </a:rPr>
                                            <m:t>𝐼𝐻</m:t>
                                          </m:r>
                                        </m:e>
                                      </m:d>
                                    </m:num>
                                    <m:den>
                                      <m:r>
                                        <a:rPr lang="el-GR" b="0" i="0">
                                          <a:solidFill>
                                            <a:schemeClr val="tx1"/>
                                          </a:solidFill>
                                          <a:latin typeface="Cambria Math" panose="02040503050406030204" pitchFamily="18" charset="0"/>
                                        </a:rPr>
                                        <m:t>4</m:t>
                                      </m:r>
                                      <m:d>
                                        <m:dPr>
                                          <m:ctrlPr>
                                            <a:rPr lang="el-GR" i="1">
                                              <a:solidFill>
                                                <a:schemeClr val="tx1"/>
                                              </a:solidFill>
                                              <a:latin typeface="Cambria Math" panose="02040503050406030204" pitchFamily="18" charset="0"/>
                                            </a:rPr>
                                          </m:ctrlPr>
                                        </m:dPr>
                                        <m:e>
                                          <m:r>
                                            <a:rPr lang="el-GR" b="0" i="1">
                                              <a:solidFill>
                                                <a:schemeClr val="tx1"/>
                                              </a:solidFill>
                                              <a:latin typeface="Cambria Math" panose="02040503050406030204" pitchFamily="18" charset="0"/>
                                            </a:rPr>
                                            <m:t>𝑆𝐹</m:t>
                                          </m:r>
                                          <m:r>
                                            <a:rPr lang="el-GR" b="0" i="0">
                                              <a:solidFill>
                                                <a:schemeClr val="tx1"/>
                                              </a:solidFill>
                                              <a:latin typeface="Cambria Math" panose="02040503050406030204" pitchFamily="18" charset="0"/>
                                            </a:rPr>
                                            <m:t>−2</m:t>
                                          </m:r>
                                          <m:r>
                                            <a:rPr lang="el-GR" b="0" i="1">
                                              <a:solidFill>
                                                <a:schemeClr val="tx1"/>
                                              </a:solidFill>
                                              <a:latin typeface="Cambria Math" panose="02040503050406030204" pitchFamily="18" charset="0"/>
                                            </a:rPr>
                                            <m:t>𝐷𝐸</m:t>
                                          </m:r>
                                        </m:e>
                                      </m:d>
                                    </m:den>
                                  </m:f>
                                </m:e>
                              </m:d>
                              <m:r>
                                <a:rPr lang="el-GR">
                                  <a:latin typeface="Cambria Math" panose="02040503050406030204" pitchFamily="18" charset="0"/>
                                </a:rPr>
                                <m:t>·</m:t>
                              </m:r>
                              <m:d>
                                <m:dPr>
                                  <m:ctrlPr>
                                    <a:rPr lang="el-GR" i="1">
                                      <a:solidFill>
                                        <a:schemeClr val="tx1"/>
                                      </a:solidFill>
                                      <a:latin typeface="Cambria Math" panose="02040503050406030204" pitchFamily="18" charset="0"/>
                                    </a:rPr>
                                  </m:ctrlPr>
                                </m:dPr>
                                <m:e>
                                  <m:r>
                                    <a:rPr lang="el-GR" b="0" i="1">
                                      <a:solidFill>
                                        <a:schemeClr val="tx1"/>
                                      </a:solidFill>
                                      <a:latin typeface="Cambria Math" panose="02040503050406030204" pitchFamily="18" charset="0"/>
                                    </a:rPr>
                                    <m:t>𝐶𝑅</m:t>
                                  </m:r>
                                  <m:r>
                                    <a:rPr lang="el-GR" b="0" i="0">
                                      <a:solidFill>
                                        <a:schemeClr val="tx1"/>
                                      </a:solidFill>
                                      <a:latin typeface="Cambria Math" panose="02040503050406030204" pitchFamily="18" charset="0"/>
                                    </a:rPr>
                                    <m:t>+4</m:t>
                                  </m:r>
                                </m:e>
                              </m:d>
                              <m:r>
                                <a:rPr lang="el-GR" b="0" i="0">
                                  <a:solidFill>
                                    <a:schemeClr val="tx1"/>
                                  </a:solidFill>
                                  <a:latin typeface="Cambria Math" panose="02040503050406030204" pitchFamily="18" charset="0"/>
                                </a:rPr>
                                <m:t>, 0</m:t>
                              </m:r>
                            </m:e>
                          </m:d>
                        </m:e>
                      </m:eqArr>
                    </m:oMath>
                  </m:oMathPara>
                </a14:m>
                <a:endParaRPr lang="el-GR"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1" name="TextBox 10">
                <a:extLst>
                  <a:ext uri="{FF2B5EF4-FFF2-40B4-BE49-F238E27FC236}">
                    <a16:creationId xmlns:a16="http://schemas.microsoft.com/office/drawing/2014/main" id="{6A868DD4-333A-A0ED-DA06-7730F7DDE188}"/>
                  </a:ext>
                </a:extLst>
              </p:cNvPr>
              <p:cNvSpPr txBox="1">
                <a:spLocks noRot="1" noChangeAspect="1" noMove="1" noResize="1" noEditPoints="1" noAdjustHandles="1" noChangeArrowheads="1" noChangeShapeType="1" noTextEdit="1"/>
              </p:cNvSpPr>
              <p:nvPr/>
            </p:nvSpPr>
            <p:spPr>
              <a:xfrm>
                <a:off x="3190454" y="5113390"/>
                <a:ext cx="7719753" cy="714683"/>
              </a:xfrm>
              <a:prstGeom prst="rect">
                <a:avLst/>
              </a:prstGeom>
              <a:blipFill>
                <a:blip r:embed="rId3"/>
                <a:stretch>
                  <a:fillRect r="-79"/>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AAE16E0-5038-7822-E4C6-DA0DB1739B6C}"/>
                  </a:ext>
                </a:extLst>
              </p:cNvPr>
              <p:cNvSpPr txBox="1"/>
              <p:nvPr/>
            </p:nvSpPr>
            <p:spPr>
              <a:xfrm>
                <a:off x="5508205" y="1879017"/>
                <a:ext cx="4296682" cy="5529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l-GR" sz="2000" i="1" smtClean="0">
                              <a:solidFill>
                                <a:srgbClr val="836967"/>
                              </a:solidFill>
                              <a:latin typeface="Cambria Math" panose="02040503050406030204" pitchFamily="18" charset="0"/>
                            </a:rPr>
                          </m:ctrlPr>
                        </m:eqArrPr>
                        <m:e>
                          <m:r>
                            <a:rPr lang="el-GR" sz="2000" b="0">
                              <a:latin typeface="Cambria Math" panose="02040503050406030204" pitchFamily="18" charset="0"/>
                            </a:rPr>
                            <m:t>&amp;</m:t>
                          </m:r>
                          <m:d>
                            <m:dPr>
                              <m:begChr m:val=""/>
                              <m:ctrlPr>
                                <a:rPr lang="el-GR" sz="2000" i="1">
                                  <a:latin typeface="Cambria Math" panose="02040503050406030204" pitchFamily="18" charset="0"/>
                                </a:rPr>
                              </m:ctrlPr>
                            </m:dPr>
                            <m:e>
                              <m:sSub>
                                <m:sSubPr>
                                  <m:ctrlPr>
                                    <a:rPr lang="el-GR" sz="2000" i="1">
                                      <a:solidFill>
                                        <a:srgbClr val="836967"/>
                                      </a:solidFill>
                                      <a:latin typeface="Cambria Math" panose="02040503050406030204" pitchFamily="18" charset="0"/>
                                    </a:rPr>
                                  </m:ctrlPr>
                                </m:sSubPr>
                                <m:e>
                                  <m:r>
                                    <a:rPr lang="el-GR" sz="2000" b="0" i="1">
                                      <a:latin typeface="Cambria Math" panose="02040503050406030204" pitchFamily="18" charset="0"/>
                                    </a:rPr>
                                    <m:t>𝑇</m:t>
                                  </m:r>
                                </m:e>
                                <m:sub>
                                  <m:r>
                                    <a:rPr lang="el-GR" sz="2000" b="0" i="1">
                                      <a:latin typeface="Cambria Math" panose="02040503050406030204" pitchFamily="18" charset="0"/>
                                    </a:rPr>
                                    <m:t>𝑝𝑟𝑒𝑎𝑚𝑏𝑙𝑒</m:t>
                                  </m:r>
                                </m:sub>
                              </m:sSub>
                              <m:r>
                                <a:rPr lang="el-GR" sz="2000" b="0" i="0">
                                  <a:latin typeface="Cambria Math" panose="02040503050406030204" pitchFamily="18" charset="0"/>
                                </a:rPr>
                                <m:t>=</m:t>
                              </m:r>
                              <m:sSub>
                                <m:sSubPr>
                                  <m:ctrlPr>
                                    <a:rPr lang="el-GR" sz="2000" i="1">
                                      <a:solidFill>
                                        <a:srgbClr val="836967"/>
                                      </a:solidFill>
                                      <a:latin typeface="Cambria Math" panose="02040503050406030204" pitchFamily="18" charset="0"/>
                                    </a:rPr>
                                  </m:ctrlPr>
                                </m:sSubPr>
                                <m:e>
                                  <m:d>
                                    <m:dPr>
                                      <m:endChr m:val=""/>
                                      <m:ctrlPr>
                                        <a:rPr lang="el-GR" sz="2000" i="1">
                                          <a:latin typeface="Cambria Math" panose="02040503050406030204" pitchFamily="18" charset="0"/>
                                        </a:rPr>
                                      </m:ctrlPr>
                                    </m:dPr>
                                    <m:e>
                                      <m:r>
                                        <a:rPr lang="el-GR" sz="2000" b="0" i="1">
                                          <a:latin typeface="Cambria Math" panose="02040503050406030204" pitchFamily="18" charset="0"/>
                                        </a:rPr>
                                        <m:t>𝑛</m:t>
                                      </m:r>
                                    </m:e>
                                  </m:d>
                                </m:e>
                                <m:sub>
                                  <m:r>
                                    <a:rPr lang="el-GR" sz="2000" b="0" i="1">
                                      <a:latin typeface="Cambria Math" panose="02040503050406030204" pitchFamily="18" charset="0"/>
                                    </a:rPr>
                                    <m:t>𝑝𝑟𝑒𝑎𝑚𝑏𝑙𝑒</m:t>
                                  </m:r>
                                </m:sub>
                              </m:sSub>
                              <m:r>
                                <a:rPr lang="el-GR" sz="2000" b="0" i="0">
                                  <a:latin typeface="Cambria Math" panose="02040503050406030204" pitchFamily="18" charset="0"/>
                                </a:rPr>
                                <m:t>+4.25</m:t>
                              </m:r>
                            </m:e>
                          </m:d>
                          <m:r>
                            <a:rPr lang="el-GR" sz="2000" b="0" i="0">
                              <a:latin typeface="Cambria Math" panose="02040503050406030204" pitchFamily="18" charset="0"/>
                            </a:rPr>
                            <m:t>·</m:t>
                          </m:r>
                          <m:sSub>
                            <m:sSubPr>
                              <m:ctrlPr>
                                <a:rPr lang="el-GR" sz="2000" i="1">
                                  <a:solidFill>
                                    <a:srgbClr val="836967"/>
                                  </a:solidFill>
                                  <a:latin typeface="Cambria Math" panose="02040503050406030204" pitchFamily="18" charset="0"/>
                                </a:rPr>
                              </m:ctrlPr>
                            </m:sSubPr>
                            <m:e>
                              <m:r>
                                <a:rPr lang="el-GR" sz="2000" b="0" i="1">
                                  <a:latin typeface="Cambria Math" panose="02040503050406030204" pitchFamily="18" charset="0"/>
                                </a:rPr>
                                <m:t>𝑇</m:t>
                              </m:r>
                            </m:e>
                            <m:sub>
                              <m:r>
                                <a:rPr lang="el-GR" sz="2000" b="0" i="1">
                                  <a:latin typeface="Cambria Math" panose="02040503050406030204" pitchFamily="18" charset="0"/>
                                </a:rPr>
                                <m:t>𝑠𝑦𝑚</m:t>
                              </m:r>
                            </m:sub>
                          </m:sSub>
                          <m:r>
                            <a:rPr lang="el-GR" sz="2000" b="0" i="0">
                              <a:latin typeface="Cambria Math" panose="02040503050406030204" pitchFamily="18" charset="0"/>
                            </a:rPr>
                            <m:t>#</m:t>
                          </m:r>
                        </m:e>
                      </m:eqArr>
                    </m:oMath>
                  </m:oMathPara>
                </a14:m>
                <a:endParaRPr lang="el-GR" dirty="0"/>
              </a:p>
            </p:txBody>
          </p:sp>
        </mc:Choice>
        <mc:Fallback xmlns="">
          <p:sp>
            <p:nvSpPr>
              <p:cNvPr id="14" name="TextBox 13">
                <a:extLst>
                  <a:ext uri="{FF2B5EF4-FFF2-40B4-BE49-F238E27FC236}">
                    <a16:creationId xmlns:a16="http://schemas.microsoft.com/office/drawing/2014/main" id="{0AAE16E0-5038-7822-E4C6-DA0DB1739B6C}"/>
                  </a:ext>
                </a:extLst>
              </p:cNvPr>
              <p:cNvSpPr txBox="1">
                <a:spLocks noRot="1" noChangeAspect="1" noMove="1" noResize="1" noEditPoints="1" noAdjustHandles="1" noChangeArrowheads="1" noChangeShapeType="1" noTextEdit="1"/>
              </p:cNvSpPr>
              <p:nvPr/>
            </p:nvSpPr>
            <p:spPr>
              <a:xfrm>
                <a:off x="5508205" y="1879017"/>
                <a:ext cx="4296682" cy="552972"/>
              </a:xfrm>
              <a:prstGeom prst="rect">
                <a:avLst/>
              </a:prstGeom>
              <a:blipFill>
                <a:blip r:embed="rId4"/>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EF4E18C-B1BD-731B-8F83-3809273DD32F}"/>
                  </a:ext>
                </a:extLst>
              </p:cNvPr>
              <p:cNvSpPr txBox="1"/>
              <p:nvPr/>
            </p:nvSpPr>
            <p:spPr>
              <a:xfrm>
                <a:off x="1262743" y="3109332"/>
                <a:ext cx="3223759"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l-GR" sz="2000" b="0" i="1" smtClean="0">
                          <a:latin typeface="Cambria Math" panose="02040503050406030204" pitchFamily="18" charset="0"/>
                        </a:rPr>
                        <m:t>𝑇𝑜𝐴</m:t>
                      </m:r>
                      <m:r>
                        <a:rPr lang="el-GR" sz="2000" b="0" i="0">
                          <a:latin typeface="Cambria Math" panose="02040503050406030204" pitchFamily="18" charset="0"/>
                        </a:rPr>
                        <m:t>=</m:t>
                      </m:r>
                      <m:sSub>
                        <m:sSubPr>
                          <m:ctrlPr>
                            <a:rPr lang="el-GR" sz="2000" i="1">
                              <a:solidFill>
                                <a:srgbClr val="836967"/>
                              </a:solidFill>
                              <a:latin typeface="Cambria Math" panose="02040503050406030204" pitchFamily="18" charset="0"/>
                            </a:rPr>
                          </m:ctrlPr>
                        </m:sSubPr>
                        <m:e>
                          <m:r>
                            <a:rPr lang="el-GR" sz="2000" i="1">
                              <a:latin typeface="Cambria Math" panose="02040503050406030204" pitchFamily="18" charset="0"/>
                            </a:rPr>
                            <m:t>𝑇</m:t>
                          </m:r>
                        </m:e>
                        <m:sub>
                          <m:r>
                            <a:rPr lang="el-GR" sz="2000" i="1">
                              <a:latin typeface="Cambria Math" panose="02040503050406030204" pitchFamily="18" charset="0"/>
                            </a:rPr>
                            <m:t>𝑝𝑟𝑒𝑎𝑚𝑏𝑙𝑒</m:t>
                          </m:r>
                        </m:sub>
                      </m:sSub>
                      <m:sSub>
                        <m:sSubPr>
                          <m:ctrlPr>
                            <a:rPr lang="el-GR" i="1">
                              <a:solidFill>
                                <a:srgbClr val="836967"/>
                              </a:solidFill>
                              <a:latin typeface="Cambria Math" panose="02040503050406030204" pitchFamily="18" charset="0"/>
                            </a:rPr>
                          </m:ctrlPr>
                        </m:sSubPr>
                        <m:e>
                          <m:r>
                            <a:rPr lang="el-GR" b="0" i="1" smtClean="0">
                              <a:solidFill>
                                <a:schemeClr val="tx1"/>
                              </a:solidFill>
                              <a:latin typeface="Cambria Math" panose="02040503050406030204" pitchFamily="18" charset="0"/>
                            </a:rPr>
                            <m:t>+</m:t>
                          </m:r>
                          <m:r>
                            <a:rPr lang="el-GR" b="0" i="1" smtClean="0">
                              <a:solidFill>
                                <a:srgbClr val="836967"/>
                              </a:solidFill>
                              <a:latin typeface="Cambria Math" panose="02040503050406030204" pitchFamily="18" charset="0"/>
                            </a:rPr>
                            <m:t> </m:t>
                          </m:r>
                          <m:r>
                            <a:rPr lang="el-GR" i="1">
                              <a:latin typeface="Cambria Math" panose="02040503050406030204" pitchFamily="18" charset="0"/>
                            </a:rPr>
                            <m:t>𝑇</m:t>
                          </m:r>
                        </m:e>
                        <m:sub>
                          <m:r>
                            <a:rPr lang="el-GR" b="0" i="1">
                              <a:latin typeface="Cambria Math" panose="02040503050406030204" pitchFamily="18" charset="0"/>
                            </a:rPr>
                            <m:t>𝑝𝑎𝑦𝑙𝑜𝑎𝑑</m:t>
                          </m:r>
                        </m:sub>
                      </m:sSub>
                    </m:oMath>
                  </m:oMathPara>
                </a14:m>
                <a:endParaRPr lang="el-GR" dirty="0"/>
              </a:p>
            </p:txBody>
          </p:sp>
        </mc:Choice>
        <mc:Fallback xmlns="">
          <p:sp>
            <p:nvSpPr>
              <p:cNvPr id="17" name="TextBox 16">
                <a:extLst>
                  <a:ext uri="{FF2B5EF4-FFF2-40B4-BE49-F238E27FC236}">
                    <a16:creationId xmlns:a16="http://schemas.microsoft.com/office/drawing/2014/main" id="{EEF4E18C-B1BD-731B-8F83-3809273DD32F}"/>
                  </a:ext>
                </a:extLst>
              </p:cNvPr>
              <p:cNvSpPr txBox="1">
                <a:spLocks noRot="1" noChangeAspect="1" noMove="1" noResize="1" noEditPoints="1" noAdjustHandles="1" noChangeArrowheads="1" noChangeShapeType="1" noTextEdit="1"/>
              </p:cNvSpPr>
              <p:nvPr/>
            </p:nvSpPr>
            <p:spPr>
              <a:xfrm>
                <a:off x="1262743" y="3109332"/>
                <a:ext cx="3223759" cy="424283"/>
              </a:xfrm>
              <a:prstGeom prst="rect">
                <a:avLst/>
              </a:prstGeom>
              <a:blipFill>
                <a:blip r:embed="rId5"/>
                <a:stretch>
                  <a:fillRect b="-1000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23627B4-56B0-61F0-213C-EA39C4ABA7AD}"/>
                  </a:ext>
                </a:extLst>
              </p:cNvPr>
              <p:cNvSpPr txBox="1"/>
              <p:nvPr/>
            </p:nvSpPr>
            <p:spPr>
              <a:xfrm>
                <a:off x="5508205" y="4220730"/>
                <a:ext cx="3084252" cy="424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l-GR" sz="2000" i="1" smtClean="0">
                              <a:solidFill>
                                <a:srgbClr val="836967"/>
                              </a:solidFill>
                              <a:latin typeface="Cambria Math" panose="02040503050406030204" pitchFamily="18" charset="0"/>
                            </a:rPr>
                          </m:ctrlPr>
                        </m:sSubPr>
                        <m:e>
                          <m:r>
                            <a:rPr lang="el-GR" sz="2000" b="0" i="1">
                              <a:latin typeface="Cambria Math" panose="02040503050406030204" pitchFamily="18" charset="0"/>
                            </a:rPr>
                            <m:t>𝑇</m:t>
                          </m:r>
                        </m:e>
                        <m:sub>
                          <m:r>
                            <a:rPr lang="el-GR" sz="2000" b="0" i="1">
                              <a:latin typeface="Cambria Math" panose="02040503050406030204" pitchFamily="18" charset="0"/>
                            </a:rPr>
                            <m:t>𝑝𝑎𝑦𝑙𝑜𝑎𝑑</m:t>
                          </m:r>
                        </m:sub>
                      </m:sSub>
                      <m:r>
                        <a:rPr lang="el-GR" sz="2000" b="0" i="0">
                          <a:latin typeface="Cambria Math" panose="02040503050406030204" pitchFamily="18" charset="0"/>
                        </a:rPr>
                        <m:t>=</m:t>
                      </m:r>
                      <m:sSub>
                        <m:sSubPr>
                          <m:ctrlPr>
                            <a:rPr lang="el-GR" sz="2000" i="1">
                              <a:solidFill>
                                <a:srgbClr val="836967"/>
                              </a:solidFill>
                              <a:latin typeface="Cambria Math" panose="02040503050406030204" pitchFamily="18" charset="0"/>
                            </a:rPr>
                          </m:ctrlPr>
                        </m:sSubPr>
                        <m:e>
                          <m:r>
                            <a:rPr lang="el-GR" sz="2000" b="0" i="1">
                              <a:latin typeface="Cambria Math" panose="02040503050406030204" pitchFamily="18" charset="0"/>
                            </a:rPr>
                            <m:t>𝑛</m:t>
                          </m:r>
                        </m:e>
                        <m:sub>
                          <m:r>
                            <a:rPr lang="el-GR" sz="2000" b="0" i="1">
                              <a:latin typeface="Cambria Math" panose="02040503050406030204" pitchFamily="18" charset="0"/>
                            </a:rPr>
                            <m:t>𝑝𝑎𝑦𝑙𝑜𝑎𝑑</m:t>
                          </m:r>
                        </m:sub>
                      </m:sSub>
                      <m:r>
                        <a:rPr lang="el-GR" sz="2000" b="0" i="0">
                          <a:latin typeface="Cambria Math" panose="02040503050406030204" pitchFamily="18" charset="0"/>
                        </a:rPr>
                        <m:t>·</m:t>
                      </m:r>
                      <m:sSub>
                        <m:sSubPr>
                          <m:ctrlPr>
                            <a:rPr lang="el-GR" sz="2000" i="1">
                              <a:solidFill>
                                <a:srgbClr val="836967"/>
                              </a:solidFill>
                              <a:latin typeface="Cambria Math" panose="02040503050406030204" pitchFamily="18" charset="0"/>
                            </a:rPr>
                          </m:ctrlPr>
                        </m:sSubPr>
                        <m:e>
                          <m:r>
                            <a:rPr lang="el-GR" sz="2000" b="0" i="1">
                              <a:latin typeface="Cambria Math" panose="02040503050406030204" pitchFamily="18" charset="0"/>
                            </a:rPr>
                            <m:t>𝑇</m:t>
                          </m:r>
                        </m:e>
                        <m:sub>
                          <m:r>
                            <a:rPr lang="el-GR" sz="2000" b="0" i="1">
                              <a:latin typeface="Cambria Math" panose="02040503050406030204" pitchFamily="18" charset="0"/>
                            </a:rPr>
                            <m:t>𝑠𝑦𝑚</m:t>
                          </m:r>
                        </m:sub>
                      </m:sSub>
                    </m:oMath>
                  </m:oMathPara>
                </a14:m>
                <a:endParaRPr lang="el-GR" sz="2000" dirty="0"/>
              </a:p>
            </p:txBody>
          </p:sp>
        </mc:Choice>
        <mc:Fallback xmlns="">
          <p:sp>
            <p:nvSpPr>
              <p:cNvPr id="20" name="TextBox 19">
                <a:extLst>
                  <a:ext uri="{FF2B5EF4-FFF2-40B4-BE49-F238E27FC236}">
                    <a16:creationId xmlns:a16="http://schemas.microsoft.com/office/drawing/2014/main" id="{023627B4-56B0-61F0-213C-EA39C4ABA7AD}"/>
                  </a:ext>
                </a:extLst>
              </p:cNvPr>
              <p:cNvSpPr txBox="1">
                <a:spLocks noRot="1" noChangeAspect="1" noMove="1" noResize="1" noEditPoints="1" noAdjustHandles="1" noChangeArrowheads="1" noChangeShapeType="1" noTextEdit="1"/>
              </p:cNvSpPr>
              <p:nvPr/>
            </p:nvSpPr>
            <p:spPr>
              <a:xfrm>
                <a:off x="5508205" y="4220730"/>
                <a:ext cx="3084252" cy="424283"/>
              </a:xfrm>
              <a:prstGeom prst="rect">
                <a:avLst/>
              </a:prstGeom>
              <a:blipFill>
                <a:blip r:embed="rId6"/>
                <a:stretch>
                  <a:fillRect b="-10000"/>
                </a:stretch>
              </a:blipFill>
            </p:spPr>
            <p:txBody>
              <a:bodyPr/>
              <a:lstStyle/>
              <a:p>
                <a:r>
                  <a:rPr lang="el-GR">
                    <a:noFill/>
                  </a:rPr>
                  <a:t> </a:t>
                </a:r>
              </a:p>
            </p:txBody>
          </p:sp>
        </mc:Fallback>
      </mc:AlternateContent>
      <p:cxnSp>
        <p:nvCxnSpPr>
          <p:cNvPr id="22" name="Straight Arrow Connector 21">
            <a:extLst>
              <a:ext uri="{FF2B5EF4-FFF2-40B4-BE49-F238E27FC236}">
                <a16:creationId xmlns:a16="http://schemas.microsoft.com/office/drawing/2014/main" id="{A3EBF4E6-138D-BA0A-EC9E-A883FEB7796D}"/>
              </a:ext>
            </a:extLst>
          </p:cNvPr>
          <p:cNvCxnSpPr>
            <a:cxnSpLocks/>
          </p:cNvCxnSpPr>
          <p:nvPr/>
        </p:nvCxnSpPr>
        <p:spPr>
          <a:xfrm flipV="1">
            <a:off x="4486502" y="2380565"/>
            <a:ext cx="912359" cy="94408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FFB57FF1-111F-34B4-2CD4-5986D64E77B0}"/>
              </a:ext>
            </a:extLst>
          </p:cNvPr>
          <p:cNvCxnSpPr>
            <a:cxnSpLocks/>
          </p:cNvCxnSpPr>
          <p:nvPr/>
        </p:nvCxnSpPr>
        <p:spPr>
          <a:xfrm rot="5100000" flipV="1">
            <a:off x="4542021" y="3348192"/>
            <a:ext cx="912359" cy="94408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27669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6AEF1-A145-6618-1A1A-141B9677A00B}"/>
              </a:ext>
            </a:extLst>
          </p:cNvPr>
          <p:cNvSpPr>
            <a:spLocks noGrp="1"/>
          </p:cNvSpPr>
          <p:nvPr>
            <p:ph type="title"/>
          </p:nvPr>
        </p:nvSpPr>
        <p:spPr>
          <a:xfrm>
            <a:off x="838199" y="282076"/>
            <a:ext cx="10515600" cy="1325563"/>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Class B</a:t>
            </a:r>
            <a:endParaRPr lang="el-GR"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descr="A screenshot of a computer screen&#10;&#10;Description automatically generated">
            <a:extLst>
              <a:ext uri="{FF2B5EF4-FFF2-40B4-BE49-F238E27FC236}">
                <a16:creationId xmlns:a16="http://schemas.microsoft.com/office/drawing/2014/main" id="{B2242979-79DA-179B-14D1-A2477B0C48C2}"/>
              </a:ext>
            </a:extLst>
          </p:cNvPr>
          <p:cNvPicPr>
            <a:picLocks noChangeAspect="1"/>
          </p:cNvPicPr>
          <p:nvPr/>
        </p:nvPicPr>
        <p:blipFill>
          <a:blip r:embed="rId3">
            <a:extLst>
              <a:ext uri="{28A0092B-C50C-407E-A947-70E740481C1C}">
                <a14:useLocalDpi xmlns:a14="http://schemas.microsoft.com/office/drawing/2010/main" val="0"/>
              </a:ext>
            </a:extLst>
          </a:blip>
          <a:srcRect l="5981" r="5870"/>
          <a:stretch/>
        </p:blipFill>
        <p:spPr>
          <a:xfrm>
            <a:off x="908341" y="2151515"/>
            <a:ext cx="10375316" cy="3446353"/>
          </a:xfrm>
          <a:prstGeom prst="rect">
            <a:avLst/>
          </a:prstGeom>
        </p:spPr>
      </p:pic>
      <p:sp>
        <p:nvSpPr>
          <p:cNvPr id="9" name="Slide Number Placeholder 8">
            <a:extLst>
              <a:ext uri="{FF2B5EF4-FFF2-40B4-BE49-F238E27FC236}">
                <a16:creationId xmlns:a16="http://schemas.microsoft.com/office/drawing/2014/main" id="{66DDE5E2-FB38-5D14-4CD9-C8422D3DA26B}"/>
              </a:ext>
            </a:extLst>
          </p:cNvPr>
          <p:cNvSpPr>
            <a:spLocks noGrp="1"/>
          </p:cNvSpPr>
          <p:nvPr>
            <p:ph type="sldNum" sz="quarter" idx="12"/>
          </p:nvPr>
        </p:nvSpPr>
        <p:spPr/>
        <p:txBody>
          <a:bodyPr/>
          <a:lstStyle/>
          <a:p>
            <a:fld id="{58C9BF81-C83D-42AC-BA3A-6B7D8ABF6CAB}" type="slidenum">
              <a:rPr lang="el-GR" smtClean="0"/>
              <a:t>42</a:t>
            </a:fld>
            <a:endParaRPr lang="el-GR"/>
          </a:p>
        </p:txBody>
      </p:sp>
    </p:spTree>
    <p:extLst>
      <p:ext uri="{BB962C8B-B14F-4D97-AF65-F5344CB8AC3E}">
        <p14:creationId xmlns:p14="http://schemas.microsoft.com/office/powerpoint/2010/main" val="1783948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6AEF1-A145-6618-1A1A-141B9677A00B}"/>
              </a:ext>
            </a:extLst>
          </p:cNvPr>
          <p:cNvSpPr>
            <a:spLocks noGrp="1"/>
          </p:cNvSpPr>
          <p:nvPr>
            <p:ph type="title"/>
          </p:nvPr>
        </p:nvSpPr>
        <p:spPr>
          <a:xfrm>
            <a:off x="838200" y="281609"/>
            <a:ext cx="10515600" cy="1325563"/>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Class C</a:t>
            </a:r>
            <a:endParaRPr lang="el-GR" dirty="0">
              <a:latin typeface="Calibri" panose="020F0502020204030204" pitchFamily="34" charset="0"/>
              <a:ea typeface="Calibri" panose="020F0502020204030204" pitchFamily="34" charset="0"/>
              <a:cs typeface="Calibri" panose="020F0502020204030204" pitchFamily="34" charset="0"/>
            </a:endParaRPr>
          </a:p>
        </p:txBody>
      </p:sp>
      <p:sp>
        <p:nvSpPr>
          <p:cNvPr id="9" name="Slide Number Placeholder 8">
            <a:extLst>
              <a:ext uri="{FF2B5EF4-FFF2-40B4-BE49-F238E27FC236}">
                <a16:creationId xmlns:a16="http://schemas.microsoft.com/office/drawing/2014/main" id="{66DDE5E2-FB38-5D14-4CD9-C8422D3DA26B}"/>
              </a:ext>
            </a:extLst>
          </p:cNvPr>
          <p:cNvSpPr>
            <a:spLocks noGrp="1"/>
          </p:cNvSpPr>
          <p:nvPr>
            <p:ph type="sldNum" sz="quarter" idx="12"/>
          </p:nvPr>
        </p:nvSpPr>
        <p:spPr/>
        <p:txBody>
          <a:bodyPr/>
          <a:lstStyle/>
          <a:p>
            <a:fld id="{58C9BF81-C83D-42AC-BA3A-6B7D8ABF6CAB}" type="slidenum">
              <a:rPr lang="el-GR" smtClean="0"/>
              <a:t>43</a:t>
            </a:fld>
            <a:endParaRPr lang="el-GR"/>
          </a:p>
        </p:txBody>
      </p:sp>
      <p:pic>
        <p:nvPicPr>
          <p:cNvPr id="3" name="Picture 2">
            <a:extLst>
              <a:ext uri="{FF2B5EF4-FFF2-40B4-BE49-F238E27FC236}">
                <a16:creationId xmlns:a16="http://schemas.microsoft.com/office/drawing/2014/main" id="{37B9D678-9744-F7DA-0C86-28E00859353D}"/>
              </a:ext>
            </a:extLst>
          </p:cNvPr>
          <p:cNvPicPr>
            <a:picLocks noChangeAspect="1"/>
          </p:cNvPicPr>
          <p:nvPr/>
        </p:nvPicPr>
        <p:blipFill>
          <a:blip r:embed="rId3">
            <a:extLst>
              <a:ext uri="{28A0092B-C50C-407E-A947-70E740481C1C}">
                <a14:useLocalDpi xmlns:a14="http://schemas.microsoft.com/office/drawing/2010/main" val="0"/>
              </a:ext>
            </a:extLst>
          </a:blip>
          <a:srcRect l="9277" r="9145"/>
          <a:stretch/>
        </p:blipFill>
        <p:spPr>
          <a:xfrm>
            <a:off x="1044121" y="1724884"/>
            <a:ext cx="10103758" cy="4246783"/>
          </a:xfrm>
          <a:prstGeom prst="rect">
            <a:avLst/>
          </a:prstGeom>
        </p:spPr>
      </p:pic>
    </p:spTree>
    <p:extLst>
      <p:ext uri="{BB962C8B-B14F-4D97-AF65-F5344CB8AC3E}">
        <p14:creationId xmlns:p14="http://schemas.microsoft.com/office/powerpoint/2010/main" val="1807646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CD5C9-2D10-88BD-2099-C598B57BD1D3}"/>
              </a:ext>
            </a:extLst>
          </p:cNvPr>
          <p:cNvSpPr>
            <a:spLocks noGrp="1"/>
          </p:cNvSpPr>
          <p:nvPr>
            <p:ph type="title"/>
          </p:nvPr>
        </p:nvSpPr>
        <p:spPr>
          <a:xfrm>
            <a:off x="838200" y="292417"/>
            <a:ext cx="10515600" cy="1325563"/>
          </a:xfrm>
        </p:spPr>
        <p:txBody>
          <a:bodyPr/>
          <a:lstStyle/>
          <a:p>
            <a:r>
              <a:rPr lang="el-GR" dirty="0">
                <a:latin typeface="Calibri" panose="020F0502020204030204" pitchFamily="34" charset="0"/>
                <a:ea typeface="Calibri" panose="020F0502020204030204" pitchFamily="34" charset="0"/>
                <a:cs typeface="Calibri" panose="020F0502020204030204" pitchFamily="34" charset="0"/>
              </a:rPr>
              <a:t>Προσομοίωση</a:t>
            </a:r>
          </a:p>
        </p:txBody>
      </p:sp>
      <p:sp>
        <p:nvSpPr>
          <p:cNvPr id="4" name="Slide Number Placeholder 3">
            <a:extLst>
              <a:ext uri="{FF2B5EF4-FFF2-40B4-BE49-F238E27FC236}">
                <a16:creationId xmlns:a16="http://schemas.microsoft.com/office/drawing/2014/main" id="{6F0FC705-5D67-6C94-4F82-58EE52FCA01E}"/>
              </a:ext>
            </a:extLst>
          </p:cNvPr>
          <p:cNvSpPr>
            <a:spLocks noGrp="1"/>
          </p:cNvSpPr>
          <p:nvPr>
            <p:ph type="sldNum" sz="quarter" idx="12"/>
          </p:nvPr>
        </p:nvSpPr>
        <p:spPr/>
        <p:txBody>
          <a:bodyPr/>
          <a:lstStyle/>
          <a:p>
            <a:fld id="{58C9BF81-C83D-42AC-BA3A-6B7D8ABF6CAB}" type="slidenum">
              <a:rPr lang="el-GR" smtClean="0"/>
              <a:pPr/>
              <a:t>44</a:t>
            </a:fld>
            <a:endParaRPr lang="el-GR" dirty="0"/>
          </a:p>
        </p:txBody>
      </p:sp>
      <p:sp>
        <p:nvSpPr>
          <p:cNvPr id="5" name="Content Placeholder 2">
            <a:extLst>
              <a:ext uri="{FF2B5EF4-FFF2-40B4-BE49-F238E27FC236}">
                <a16:creationId xmlns:a16="http://schemas.microsoft.com/office/drawing/2014/main" id="{EE805D53-96C6-DEB6-E68B-A959ECA3ABD6}"/>
              </a:ext>
            </a:extLst>
          </p:cNvPr>
          <p:cNvSpPr txBox="1">
            <a:spLocks/>
          </p:cNvSpPr>
          <p:nvPr/>
        </p:nvSpPr>
        <p:spPr>
          <a:xfrm>
            <a:off x="1642653" y="1617980"/>
            <a:ext cx="10240917" cy="45083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600"/>
              </a:spcBef>
              <a:spcAft>
                <a:spcPts val="600"/>
              </a:spcAft>
            </a:pPr>
            <a:r>
              <a:rPr lang="el-GR" dirty="0">
                <a:latin typeface="Calibri" panose="020F0502020204030204" pitchFamily="34" charset="0"/>
                <a:ea typeface="Calibri" panose="020F0502020204030204" pitchFamily="34" charset="0"/>
                <a:cs typeface="Calibri" panose="020F0502020204030204" pitchFamily="34" charset="0"/>
              </a:rPr>
              <a:t>Χρήση αρχικού συστήματος από το άρθρο «</a:t>
            </a:r>
            <a:r>
              <a:rPr lang="en-US" dirty="0">
                <a:effectLst/>
                <a:latin typeface="Calibri" panose="020F0502020204030204" pitchFamily="34" charset="0"/>
                <a:ea typeface="Calibri" panose="020F0502020204030204" pitchFamily="34" charset="0"/>
                <a:cs typeface="Calibri" panose="020F0502020204030204" pitchFamily="34" charset="0"/>
              </a:rPr>
              <a:t>Slotted ALOHA on LoRaWAN-Design, Analysis, and Deployment</a:t>
            </a:r>
            <a:r>
              <a:rPr lang="el-GR" dirty="0">
                <a:effectLst/>
                <a:latin typeface="Calibri" panose="020F0502020204030204" pitchFamily="34" charset="0"/>
                <a:ea typeface="Calibri" panose="020F0502020204030204" pitchFamily="34" charset="0"/>
                <a:cs typeface="Calibri" panose="020F0502020204030204" pitchFamily="34" charset="0"/>
              </a:rPr>
              <a:t>» του </a:t>
            </a:r>
            <a:r>
              <a:rPr lang="en-US" dirty="0">
                <a:effectLst/>
                <a:latin typeface="Calibri" panose="020F0502020204030204" pitchFamily="34" charset="0"/>
                <a:ea typeface="Calibri" panose="020F0502020204030204" pitchFamily="34" charset="0"/>
                <a:cs typeface="Calibri" panose="020F0502020204030204" pitchFamily="34" charset="0"/>
              </a:rPr>
              <a:t>T. Polonelli</a:t>
            </a:r>
            <a:endParaRPr lang="el-GR"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l-GR" dirty="0">
                <a:latin typeface="Calibri" panose="020F0502020204030204" pitchFamily="34" charset="0"/>
                <a:ea typeface="Calibri" panose="020F0502020204030204" pitchFamily="34" charset="0"/>
                <a:cs typeface="Calibri" panose="020F0502020204030204" pitchFamily="34" charset="0"/>
              </a:rPr>
              <a:t>Ανάλυση του συστήματος και αλγοριθμική εξήγηση</a:t>
            </a:r>
          </a:p>
          <a:p>
            <a:pPr>
              <a:lnSpc>
                <a:spcPct val="150000"/>
              </a:lnSpc>
            </a:pPr>
            <a:r>
              <a:rPr lang="el-GR" dirty="0">
                <a:latin typeface="Calibri" panose="020F0502020204030204" pitchFamily="34" charset="0"/>
                <a:ea typeface="Calibri" panose="020F0502020204030204" pitchFamily="34" charset="0"/>
                <a:cs typeface="Calibri" panose="020F0502020204030204" pitchFamily="34" charset="0"/>
              </a:rPr>
              <a:t>Μεθοδολογία Μετρήσεων</a:t>
            </a:r>
          </a:p>
          <a:p>
            <a:pPr>
              <a:lnSpc>
                <a:spcPct val="150000"/>
              </a:lnSpc>
              <a:spcBef>
                <a:spcPts val="600"/>
              </a:spcBef>
              <a:spcAft>
                <a:spcPts val="600"/>
              </a:spcAft>
            </a:pPr>
            <a:r>
              <a:rPr lang="el-GR" dirty="0">
                <a:latin typeface="Calibri" panose="020F0502020204030204" pitchFamily="34" charset="0"/>
                <a:ea typeface="Calibri" panose="020F0502020204030204" pitchFamily="34" charset="0"/>
                <a:cs typeface="Calibri" panose="020F0502020204030204" pitchFamily="34" charset="0"/>
              </a:rPr>
              <a:t>Εξαγωγή και ερμηνεία αποτελεσμάτων</a:t>
            </a:r>
          </a:p>
          <a:p>
            <a:pPr>
              <a:lnSpc>
                <a:spcPct val="150000"/>
              </a:lnSpc>
              <a:spcBef>
                <a:spcPts val="600"/>
              </a:spcBef>
              <a:spcAft>
                <a:spcPts val="600"/>
              </a:spcAft>
            </a:pPr>
            <a:r>
              <a:rPr lang="el-GR" dirty="0">
                <a:latin typeface="Calibri" panose="020F0502020204030204" pitchFamily="34" charset="0"/>
                <a:ea typeface="Calibri" panose="020F0502020204030204" pitchFamily="34" charset="0"/>
                <a:cs typeface="Calibri" panose="020F0502020204030204" pitchFamily="34" charset="0"/>
              </a:rPr>
              <a:t>Σύγκριση αποτελεσμάτων με αυτά του </a:t>
            </a:r>
            <a:r>
              <a:rPr lang="en-US" dirty="0">
                <a:latin typeface="Calibri" panose="020F0502020204030204" pitchFamily="34" charset="0"/>
                <a:ea typeface="Calibri" panose="020F0502020204030204" pitchFamily="34" charset="0"/>
                <a:cs typeface="Calibri" panose="020F0502020204030204" pitchFamily="34" charset="0"/>
              </a:rPr>
              <a:t>T. Polonelli</a:t>
            </a:r>
            <a:endParaRPr lang="el-G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8933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F65AF-ADBA-77E5-CDE3-39B7080292FA}"/>
              </a:ext>
            </a:extLst>
          </p:cNvPr>
          <p:cNvSpPr>
            <a:spLocks noGrp="1"/>
          </p:cNvSpPr>
          <p:nvPr>
            <p:ph type="title"/>
          </p:nvPr>
        </p:nvSpPr>
        <p:spPr>
          <a:xfrm>
            <a:off x="838199" y="283630"/>
            <a:ext cx="10515600" cy="1325563"/>
          </a:xfrm>
        </p:spPr>
        <p:txBody>
          <a:bodyPr/>
          <a:lstStyle/>
          <a:p>
            <a:r>
              <a:rPr lang="el-GR" dirty="0">
                <a:latin typeface="Calibri" panose="020F0502020204030204" pitchFamily="34" charset="0"/>
                <a:ea typeface="Calibri" panose="020F0502020204030204" pitchFamily="34" charset="0"/>
                <a:cs typeface="Calibri" panose="020F0502020204030204" pitchFamily="34" charset="0"/>
              </a:rPr>
              <a:t>Πιθανές καταστάσεις των κόμβων</a:t>
            </a:r>
          </a:p>
        </p:txBody>
      </p:sp>
      <p:sp>
        <p:nvSpPr>
          <p:cNvPr id="3" name="Content Placeholder 2">
            <a:extLst>
              <a:ext uri="{FF2B5EF4-FFF2-40B4-BE49-F238E27FC236}">
                <a16:creationId xmlns:a16="http://schemas.microsoft.com/office/drawing/2014/main" id="{E970395A-ACCD-44AD-DA9C-C478C0ED5213}"/>
              </a:ext>
            </a:extLst>
          </p:cNvPr>
          <p:cNvSpPr>
            <a:spLocks noGrp="1"/>
          </p:cNvSpPr>
          <p:nvPr>
            <p:ph idx="1"/>
          </p:nvPr>
        </p:nvSpPr>
        <p:spPr>
          <a:xfrm>
            <a:off x="1057728" y="1833206"/>
            <a:ext cx="10076543" cy="4351338"/>
          </a:xfrm>
        </p:spPr>
        <p:txBody>
          <a:bodyPr/>
          <a:lstStyle/>
          <a:p>
            <a:r>
              <a:rPr lang="el-GR" sz="2400" b="1" dirty="0">
                <a:latin typeface="Calibri" panose="020F0502020204030204" pitchFamily="34" charset="0"/>
                <a:ea typeface="Calibri" panose="020F0502020204030204" pitchFamily="34" charset="0"/>
                <a:cs typeface="Calibri" panose="020F0502020204030204" pitchFamily="34" charset="0"/>
              </a:rPr>
              <a:t>Αρχική κατάσταση</a:t>
            </a:r>
            <a:r>
              <a:rPr lang="el-GR" sz="2400" dirty="0">
                <a:latin typeface="Calibri" panose="020F0502020204030204" pitchFamily="34" charset="0"/>
                <a:ea typeface="Calibri" panose="020F0502020204030204" pitchFamily="34" charset="0"/>
                <a:cs typeface="Calibri" panose="020F0502020204030204" pitchFamily="34" charset="0"/>
              </a:rPr>
              <a:t>: Οι νέοι κόμβοι και οι κόμβοι που ολοκλήρωσαν επιτυχημένα την μετάδοσή τους</a:t>
            </a:r>
          </a:p>
          <a:p>
            <a:pPr marL="0" indent="0">
              <a:buNone/>
            </a:pPr>
            <a:endParaRPr lang="el-GR" sz="1000" dirty="0">
              <a:latin typeface="Calibri" panose="020F0502020204030204" pitchFamily="34" charset="0"/>
              <a:ea typeface="Calibri" panose="020F0502020204030204" pitchFamily="34" charset="0"/>
              <a:cs typeface="Calibri" panose="020F0502020204030204" pitchFamily="34" charset="0"/>
            </a:endParaRPr>
          </a:p>
          <a:p>
            <a:r>
              <a:rPr lang="el-GR" sz="2400" b="1" dirty="0">
                <a:latin typeface="Calibri" panose="020F0502020204030204" pitchFamily="34" charset="0"/>
                <a:ea typeface="Calibri" panose="020F0502020204030204" pitchFamily="34" charset="0"/>
                <a:cs typeface="Calibri" panose="020F0502020204030204" pitchFamily="34" charset="0"/>
              </a:rPr>
              <a:t>Κατάσταση μετάδοσης</a:t>
            </a:r>
            <a:r>
              <a:rPr lang="el-GR" sz="2400" dirty="0">
                <a:latin typeface="Calibri" panose="020F0502020204030204" pitchFamily="34" charset="0"/>
                <a:ea typeface="Calibri" panose="020F0502020204030204" pitchFamily="34" charset="0"/>
                <a:cs typeface="Calibri" panose="020F0502020204030204" pitchFamily="34" charset="0"/>
              </a:rPr>
              <a:t>: Οι κόμβοι που μεταδίδουν εκείνη την στιγμή</a:t>
            </a:r>
            <a:endParaRPr lang="el-GR" sz="24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l-GR" sz="1000" b="1" dirty="0">
              <a:latin typeface="Calibri" panose="020F0502020204030204" pitchFamily="34" charset="0"/>
              <a:ea typeface="Calibri" panose="020F0502020204030204" pitchFamily="34" charset="0"/>
              <a:cs typeface="Calibri" panose="020F0502020204030204" pitchFamily="34" charset="0"/>
            </a:endParaRPr>
          </a:p>
          <a:p>
            <a:r>
              <a:rPr lang="el-GR" sz="2400" b="1" dirty="0">
                <a:latin typeface="Calibri" panose="020F0502020204030204" pitchFamily="34" charset="0"/>
                <a:ea typeface="Calibri" panose="020F0502020204030204" pitchFamily="34" charset="0"/>
                <a:cs typeface="Calibri" panose="020F0502020204030204" pitchFamily="34" charset="0"/>
              </a:rPr>
              <a:t>Κατάσταση αναμετάδοσης</a:t>
            </a:r>
            <a:r>
              <a:rPr lang="el-GR" sz="2400" dirty="0">
                <a:latin typeface="Calibri" panose="020F0502020204030204" pitchFamily="34" charset="0"/>
                <a:ea typeface="Calibri" panose="020F0502020204030204" pitchFamily="34" charset="0"/>
                <a:cs typeface="Calibri" panose="020F0502020204030204" pitchFamily="34" charset="0"/>
              </a:rPr>
              <a:t>: Οι κόμβοι που δεν κατάφεραν να ολοκληρώσουν επιτυχώς την μετάδοσή τους και προσπαθούν ξανά σε τυχαία χρονική στιγμή</a:t>
            </a:r>
          </a:p>
          <a:p>
            <a:endParaRPr lang="el-GR" sz="1000" b="1" dirty="0">
              <a:latin typeface="Calibri" panose="020F0502020204030204" pitchFamily="34" charset="0"/>
              <a:ea typeface="Calibri" panose="020F0502020204030204" pitchFamily="34" charset="0"/>
              <a:cs typeface="Calibri" panose="020F0502020204030204" pitchFamily="34" charset="0"/>
            </a:endParaRPr>
          </a:p>
          <a:p>
            <a:r>
              <a:rPr lang="el-GR" sz="2400" b="1" dirty="0">
                <a:latin typeface="Calibri" panose="020F0502020204030204" pitchFamily="34" charset="0"/>
                <a:ea typeface="Calibri" panose="020F0502020204030204" pitchFamily="34" charset="0"/>
                <a:cs typeface="Calibri" panose="020F0502020204030204" pitchFamily="34" charset="0"/>
              </a:rPr>
              <a:t>Κατάσταση αναμονής προς επιβεβαίωση</a:t>
            </a:r>
            <a:r>
              <a:rPr lang="el-GR" sz="2400" dirty="0">
                <a:latin typeface="Calibri" panose="020F0502020204030204" pitchFamily="34" charset="0"/>
                <a:ea typeface="Calibri" panose="020F0502020204030204" pitchFamily="34" charset="0"/>
                <a:cs typeface="Calibri" panose="020F0502020204030204" pitchFamily="34" charset="0"/>
              </a:rPr>
              <a:t>: Οι κόμβοι που ολοκλήρωσαν την μετάδοσή τους και περιμένουν επιβεβαίωση ή όχι από την πύλη για να καταλάβουν αν μετέδωσαν επιτυχώς.</a:t>
            </a:r>
          </a:p>
        </p:txBody>
      </p:sp>
      <p:sp>
        <p:nvSpPr>
          <p:cNvPr id="4" name="Slide Number Placeholder 3">
            <a:extLst>
              <a:ext uri="{FF2B5EF4-FFF2-40B4-BE49-F238E27FC236}">
                <a16:creationId xmlns:a16="http://schemas.microsoft.com/office/drawing/2014/main" id="{10A348D7-083C-19ED-C756-71755F3DC79A}"/>
              </a:ext>
            </a:extLst>
          </p:cNvPr>
          <p:cNvSpPr>
            <a:spLocks noGrp="1"/>
          </p:cNvSpPr>
          <p:nvPr>
            <p:ph type="sldNum" sz="quarter" idx="12"/>
          </p:nvPr>
        </p:nvSpPr>
        <p:spPr/>
        <p:txBody>
          <a:bodyPr/>
          <a:lstStyle/>
          <a:p>
            <a:fld id="{58C9BF81-C83D-42AC-BA3A-6B7D8ABF6CAB}" type="slidenum">
              <a:rPr lang="el-GR" smtClean="0"/>
              <a:pPr/>
              <a:t>45</a:t>
            </a:fld>
            <a:endParaRPr lang="el-GR" dirty="0"/>
          </a:p>
        </p:txBody>
      </p:sp>
    </p:spTree>
    <p:extLst>
      <p:ext uri="{BB962C8B-B14F-4D97-AF65-F5344CB8AC3E}">
        <p14:creationId xmlns:p14="http://schemas.microsoft.com/office/powerpoint/2010/main" val="3379696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FE847-1E8D-C0C5-37AA-95E19E33BDF5}"/>
              </a:ext>
            </a:extLst>
          </p:cNvPr>
          <p:cNvSpPr>
            <a:spLocks noGrp="1"/>
          </p:cNvSpPr>
          <p:nvPr>
            <p:ph type="title"/>
          </p:nvPr>
        </p:nvSpPr>
        <p:spPr>
          <a:xfrm>
            <a:off x="1500414" y="283708"/>
            <a:ext cx="9191171" cy="1325563"/>
          </a:xfrm>
        </p:spPr>
        <p:txBody>
          <a:bodyPr/>
          <a:lstStyle/>
          <a:p>
            <a:r>
              <a:rPr lang="el-GR" dirty="0"/>
              <a:t>Μεθοδολογία μετρήσεων με συμβολή πακέτων επιβεβαίωσης</a:t>
            </a:r>
          </a:p>
        </p:txBody>
      </p:sp>
      <p:pic>
        <p:nvPicPr>
          <p:cNvPr id="6" name="Content Placeholder 5">
            <a:extLst>
              <a:ext uri="{FF2B5EF4-FFF2-40B4-BE49-F238E27FC236}">
                <a16:creationId xmlns:a16="http://schemas.microsoft.com/office/drawing/2014/main" id="{F7BCB1EA-DAD5-EEA0-F677-DC1CF6C7378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361494" y="1857829"/>
            <a:ext cx="9469012" cy="4454978"/>
          </a:xfrm>
        </p:spPr>
      </p:pic>
      <p:sp>
        <p:nvSpPr>
          <p:cNvPr id="4" name="Slide Number Placeholder 3">
            <a:extLst>
              <a:ext uri="{FF2B5EF4-FFF2-40B4-BE49-F238E27FC236}">
                <a16:creationId xmlns:a16="http://schemas.microsoft.com/office/drawing/2014/main" id="{8D852F9B-E3BE-704A-9596-F3740859FC70}"/>
              </a:ext>
            </a:extLst>
          </p:cNvPr>
          <p:cNvSpPr>
            <a:spLocks noGrp="1"/>
          </p:cNvSpPr>
          <p:nvPr>
            <p:ph type="sldNum" sz="quarter" idx="12"/>
          </p:nvPr>
        </p:nvSpPr>
        <p:spPr/>
        <p:txBody>
          <a:bodyPr/>
          <a:lstStyle/>
          <a:p>
            <a:fld id="{58C9BF81-C83D-42AC-BA3A-6B7D8ABF6CAB}" type="slidenum">
              <a:rPr lang="el-GR" smtClean="0"/>
              <a:pPr/>
              <a:t>46</a:t>
            </a:fld>
            <a:endParaRPr lang="el-GR" dirty="0"/>
          </a:p>
        </p:txBody>
      </p:sp>
    </p:spTree>
    <p:extLst>
      <p:ext uri="{BB962C8B-B14F-4D97-AF65-F5344CB8AC3E}">
        <p14:creationId xmlns:p14="http://schemas.microsoft.com/office/powerpoint/2010/main" val="34947110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graphs showing different types of data&#10;&#10;Description automatically generated">
            <a:extLst>
              <a:ext uri="{FF2B5EF4-FFF2-40B4-BE49-F238E27FC236}">
                <a16:creationId xmlns:a16="http://schemas.microsoft.com/office/drawing/2014/main" id="{E58AF1B7-11E6-4087-4582-2050D25BD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617" y="1700745"/>
            <a:ext cx="9318765" cy="4863568"/>
          </a:xfrm>
          <a:prstGeom prst="rect">
            <a:avLst/>
          </a:prstGeom>
        </p:spPr>
      </p:pic>
      <p:sp>
        <p:nvSpPr>
          <p:cNvPr id="2" name="Title 1">
            <a:extLst>
              <a:ext uri="{FF2B5EF4-FFF2-40B4-BE49-F238E27FC236}">
                <a16:creationId xmlns:a16="http://schemas.microsoft.com/office/drawing/2014/main" id="{8369365A-C6EA-3189-BA8F-9D4FDAD18A6A}"/>
              </a:ext>
            </a:extLst>
          </p:cNvPr>
          <p:cNvSpPr>
            <a:spLocks noGrp="1"/>
          </p:cNvSpPr>
          <p:nvPr>
            <p:ph type="title"/>
          </p:nvPr>
        </p:nvSpPr>
        <p:spPr>
          <a:xfrm>
            <a:off x="1436617" y="293687"/>
            <a:ext cx="9318765" cy="1325563"/>
          </a:xfrm>
        </p:spPr>
        <p:txBody>
          <a:bodyPr/>
          <a:lstStyle/>
          <a:p>
            <a:r>
              <a:rPr lang="el-GR" dirty="0"/>
              <a:t>Αποτελέσματα για </a:t>
            </a:r>
            <a:r>
              <a:rPr lang="en-US" dirty="0"/>
              <a:t>SF6 </a:t>
            </a:r>
            <a:r>
              <a:rPr lang="el-GR" dirty="0"/>
              <a:t>με συμβολή πακέτων επιβεβαίωσης</a:t>
            </a:r>
            <a:r>
              <a:rPr lang="en-US" dirty="0"/>
              <a:t> </a:t>
            </a:r>
            <a:endParaRPr lang="el-GR" dirty="0"/>
          </a:p>
        </p:txBody>
      </p:sp>
      <p:sp>
        <p:nvSpPr>
          <p:cNvPr id="4" name="Slide Number Placeholder 3">
            <a:extLst>
              <a:ext uri="{FF2B5EF4-FFF2-40B4-BE49-F238E27FC236}">
                <a16:creationId xmlns:a16="http://schemas.microsoft.com/office/drawing/2014/main" id="{AB7E4A4F-6E73-4C13-F6DD-9F29870CF572}"/>
              </a:ext>
            </a:extLst>
          </p:cNvPr>
          <p:cNvSpPr>
            <a:spLocks noGrp="1"/>
          </p:cNvSpPr>
          <p:nvPr>
            <p:ph type="sldNum" sz="quarter" idx="12"/>
          </p:nvPr>
        </p:nvSpPr>
        <p:spPr/>
        <p:txBody>
          <a:bodyPr/>
          <a:lstStyle/>
          <a:p>
            <a:fld id="{58C9BF81-C83D-42AC-BA3A-6B7D8ABF6CAB}" type="slidenum">
              <a:rPr lang="el-GR" smtClean="0"/>
              <a:pPr/>
              <a:t>47</a:t>
            </a:fld>
            <a:endParaRPr lang="el-GR" dirty="0"/>
          </a:p>
        </p:txBody>
      </p:sp>
    </p:spTree>
    <p:extLst>
      <p:ext uri="{BB962C8B-B14F-4D97-AF65-F5344CB8AC3E}">
        <p14:creationId xmlns:p14="http://schemas.microsoft.com/office/powerpoint/2010/main" val="3522893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types of graphs&#10;&#10;Description automatically generated with medium confidence">
            <a:extLst>
              <a:ext uri="{FF2B5EF4-FFF2-40B4-BE49-F238E27FC236}">
                <a16:creationId xmlns:a16="http://schemas.microsoft.com/office/drawing/2014/main" id="{D0DBC259-43F1-E8DC-915B-9C17C87D5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057" y="1632444"/>
            <a:ext cx="9318764" cy="4968699"/>
          </a:xfrm>
          <a:prstGeom prst="rect">
            <a:avLst/>
          </a:prstGeom>
        </p:spPr>
      </p:pic>
      <p:sp>
        <p:nvSpPr>
          <p:cNvPr id="2" name="Title 1">
            <a:extLst>
              <a:ext uri="{FF2B5EF4-FFF2-40B4-BE49-F238E27FC236}">
                <a16:creationId xmlns:a16="http://schemas.microsoft.com/office/drawing/2014/main" id="{8369365A-C6EA-3189-BA8F-9D4FDAD18A6A}"/>
              </a:ext>
            </a:extLst>
          </p:cNvPr>
          <p:cNvSpPr>
            <a:spLocks noGrp="1"/>
          </p:cNvSpPr>
          <p:nvPr>
            <p:ph type="title"/>
          </p:nvPr>
        </p:nvSpPr>
        <p:spPr>
          <a:xfrm>
            <a:off x="1704974" y="274637"/>
            <a:ext cx="8782050" cy="1325563"/>
          </a:xfrm>
        </p:spPr>
        <p:txBody>
          <a:bodyPr/>
          <a:lstStyle/>
          <a:p>
            <a:r>
              <a:rPr lang="el-GR" dirty="0">
                <a:latin typeface="Calibri" panose="020F0502020204030204" pitchFamily="34" charset="0"/>
                <a:ea typeface="Calibri" panose="020F0502020204030204" pitchFamily="34" charset="0"/>
                <a:cs typeface="Calibri" panose="020F0502020204030204" pitchFamily="34" charset="0"/>
              </a:rPr>
              <a:t>Αποτελέσματα για </a:t>
            </a:r>
            <a:r>
              <a:rPr lang="en-US" dirty="0">
                <a:latin typeface="Calibri" panose="020F0502020204030204" pitchFamily="34" charset="0"/>
                <a:ea typeface="Calibri" panose="020F0502020204030204" pitchFamily="34" charset="0"/>
                <a:cs typeface="Calibri" panose="020F0502020204030204" pitchFamily="34" charset="0"/>
              </a:rPr>
              <a:t>SF</a:t>
            </a:r>
            <a:r>
              <a:rPr lang="el-GR" dirty="0">
                <a:latin typeface="Calibri" panose="020F0502020204030204" pitchFamily="34" charset="0"/>
                <a:ea typeface="Calibri" panose="020F0502020204030204" pitchFamily="34" charset="0"/>
                <a:cs typeface="Calibri" panose="020F0502020204030204" pitchFamily="34" charset="0"/>
              </a:rPr>
              <a:t>12 με συμβολή πακέτων επιβεβαίωσης</a:t>
            </a:r>
          </a:p>
        </p:txBody>
      </p:sp>
      <p:sp>
        <p:nvSpPr>
          <p:cNvPr id="4" name="Slide Number Placeholder 3">
            <a:extLst>
              <a:ext uri="{FF2B5EF4-FFF2-40B4-BE49-F238E27FC236}">
                <a16:creationId xmlns:a16="http://schemas.microsoft.com/office/drawing/2014/main" id="{AB7E4A4F-6E73-4C13-F6DD-9F29870CF572}"/>
              </a:ext>
            </a:extLst>
          </p:cNvPr>
          <p:cNvSpPr>
            <a:spLocks noGrp="1"/>
          </p:cNvSpPr>
          <p:nvPr>
            <p:ph type="sldNum" sz="quarter" idx="12"/>
          </p:nvPr>
        </p:nvSpPr>
        <p:spPr/>
        <p:txBody>
          <a:bodyPr/>
          <a:lstStyle/>
          <a:p>
            <a:fld id="{58C9BF81-C83D-42AC-BA3A-6B7D8ABF6CAB}" type="slidenum">
              <a:rPr lang="el-GR" smtClean="0"/>
              <a:pPr/>
              <a:t>48</a:t>
            </a:fld>
            <a:endParaRPr lang="el-GR" dirty="0"/>
          </a:p>
        </p:txBody>
      </p:sp>
    </p:spTree>
    <p:extLst>
      <p:ext uri="{BB962C8B-B14F-4D97-AF65-F5344CB8AC3E}">
        <p14:creationId xmlns:p14="http://schemas.microsoft.com/office/powerpoint/2010/main" val="2926060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C48A1-9AD8-77C3-3306-5740A92D6836}"/>
              </a:ext>
            </a:extLst>
          </p:cNvPr>
          <p:cNvSpPr>
            <a:spLocks noGrp="1"/>
          </p:cNvSpPr>
          <p:nvPr>
            <p:ph type="title"/>
          </p:nvPr>
        </p:nvSpPr>
        <p:spPr>
          <a:xfrm>
            <a:off x="838200" y="269194"/>
            <a:ext cx="10515600" cy="1325563"/>
          </a:xfrm>
        </p:spPr>
        <p:txBody>
          <a:bodyPr/>
          <a:lstStyle/>
          <a:p>
            <a:r>
              <a:rPr lang="el-GR" dirty="0"/>
              <a:t>Υπολογισμός βασικών παραμέτρων</a:t>
            </a:r>
          </a:p>
        </p:txBody>
      </p:sp>
      <p:pic>
        <p:nvPicPr>
          <p:cNvPr id="5" name="Content Placeholder 4">
            <a:extLst>
              <a:ext uri="{FF2B5EF4-FFF2-40B4-BE49-F238E27FC236}">
                <a16:creationId xmlns:a16="http://schemas.microsoft.com/office/drawing/2014/main" id="{2C0EE802-07B6-5DDB-DD8A-79B07F7B266C}"/>
              </a:ext>
            </a:extLst>
          </p:cNvPr>
          <p:cNvPicPr>
            <a:picLocks noGrp="1" noChangeAspect="1"/>
          </p:cNvPicPr>
          <p:nvPr>
            <p:ph idx="1"/>
          </p:nvPr>
        </p:nvPicPr>
        <p:blipFill>
          <a:blip r:embed="rId2"/>
          <a:stretch>
            <a:fillRect/>
          </a:stretch>
        </p:blipFill>
        <p:spPr>
          <a:xfrm>
            <a:off x="3022465" y="1472265"/>
            <a:ext cx="6147069" cy="5385735"/>
          </a:xfrm>
          <a:prstGeom prst="rect">
            <a:avLst/>
          </a:prstGeom>
        </p:spPr>
      </p:pic>
      <p:sp>
        <p:nvSpPr>
          <p:cNvPr id="4" name="Slide Number Placeholder 3">
            <a:extLst>
              <a:ext uri="{FF2B5EF4-FFF2-40B4-BE49-F238E27FC236}">
                <a16:creationId xmlns:a16="http://schemas.microsoft.com/office/drawing/2014/main" id="{AB6DB695-77CA-02E7-1B41-BCBD1F32A000}"/>
              </a:ext>
            </a:extLst>
          </p:cNvPr>
          <p:cNvSpPr>
            <a:spLocks noGrp="1"/>
          </p:cNvSpPr>
          <p:nvPr>
            <p:ph type="sldNum" sz="quarter" idx="12"/>
          </p:nvPr>
        </p:nvSpPr>
        <p:spPr/>
        <p:txBody>
          <a:bodyPr/>
          <a:lstStyle/>
          <a:p>
            <a:fld id="{58C9BF81-C83D-42AC-BA3A-6B7D8ABF6CAB}" type="slidenum">
              <a:rPr lang="el-GR" smtClean="0"/>
              <a:pPr/>
              <a:t>49</a:t>
            </a:fld>
            <a:endParaRPr lang="el-GR" dirty="0"/>
          </a:p>
        </p:txBody>
      </p:sp>
    </p:spTree>
    <p:extLst>
      <p:ext uri="{BB962C8B-B14F-4D97-AF65-F5344CB8AC3E}">
        <p14:creationId xmlns:p14="http://schemas.microsoft.com/office/powerpoint/2010/main" val="3482516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CBBA1-EAF0-4291-C248-9CDB61EAFAD2}"/>
              </a:ext>
            </a:extLst>
          </p:cNvPr>
          <p:cNvSpPr>
            <a:spLocks noGrp="1"/>
          </p:cNvSpPr>
          <p:nvPr>
            <p:ph type="title"/>
          </p:nvPr>
        </p:nvSpPr>
        <p:spPr>
          <a:xfrm>
            <a:off x="838199" y="289291"/>
            <a:ext cx="10515600" cy="1325563"/>
          </a:xfrm>
        </p:spPr>
        <p:txBody>
          <a:bodyPr/>
          <a:lstStyle/>
          <a:p>
            <a:r>
              <a:rPr lang="el-GR" dirty="0">
                <a:latin typeface="Calibri" panose="020F0502020204030204" pitchFamily="34" charset="0"/>
                <a:ea typeface="Calibri" panose="020F0502020204030204" pitchFamily="34" charset="0"/>
                <a:cs typeface="Calibri" panose="020F0502020204030204" pitchFamily="34" charset="0"/>
              </a:rPr>
              <a:t>Γιατί δίκτυα </a:t>
            </a:r>
            <a:r>
              <a:rPr lang="en-US" dirty="0">
                <a:latin typeface="Calibri" panose="020F0502020204030204" pitchFamily="34" charset="0"/>
                <a:ea typeface="Calibri" panose="020F0502020204030204" pitchFamily="34" charset="0"/>
                <a:cs typeface="Calibri" panose="020F0502020204030204" pitchFamily="34" charset="0"/>
              </a:rPr>
              <a:t>LoRaWAN</a:t>
            </a:r>
            <a:r>
              <a:rPr lang="el-GR" dirty="0">
                <a:latin typeface="Calibri" panose="020F0502020204030204" pitchFamily="34" charset="0"/>
                <a:ea typeface="Calibri" panose="020F0502020204030204" pitchFamily="34" charset="0"/>
                <a:cs typeface="Calibri" panose="020F0502020204030204" pitchFamily="34" charset="0"/>
              </a:rPr>
              <a:t>;</a:t>
            </a:r>
          </a:p>
        </p:txBody>
      </p:sp>
      <p:pic>
        <p:nvPicPr>
          <p:cNvPr id="4" name="Graphic 1">
            <a:extLst>
              <a:ext uri="{FF2B5EF4-FFF2-40B4-BE49-F238E27FC236}">
                <a16:creationId xmlns:a16="http://schemas.microsoft.com/office/drawing/2014/main" id="{916F40D5-2CFA-E124-74B3-89AF18ACF89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16" r="25039"/>
          <a:stretch/>
        </p:blipFill>
        <p:spPr bwMode="auto">
          <a:xfrm>
            <a:off x="928952" y="1776045"/>
            <a:ext cx="10334096" cy="4201958"/>
          </a:xfrm>
          <a:prstGeom prst="rect">
            <a:avLst/>
          </a:prstGeom>
          <a:ln>
            <a:noFill/>
          </a:ln>
          <a:extLst>
            <a:ext uri="{53640926-AAD7-44D8-BBD7-CCE9431645EC}">
              <a14:shadowObscured xmlns:a14="http://schemas.microsoft.com/office/drawing/2010/main"/>
            </a:ext>
          </a:extLst>
        </p:spPr>
      </p:pic>
      <p:sp>
        <p:nvSpPr>
          <p:cNvPr id="7" name="Slide Number Placeholder 6">
            <a:extLst>
              <a:ext uri="{FF2B5EF4-FFF2-40B4-BE49-F238E27FC236}">
                <a16:creationId xmlns:a16="http://schemas.microsoft.com/office/drawing/2014/main" id="{2FBE08EC-C0D9-C7EC-CE2C-3F0061F9CEF2}"/>
              </a:ext>
            </a:extLst>
          </p:cNvPr>
          <p:cNvSpPr>
            <a:spLocks noGrp="1"/>
          </p:cNvSpPr>
          <p:nvPr>
            <p:ph type="sldNum" sz="quarter" idx="12"/>
          </p:nvPr>
        </p:nvSpPr>
        <p:spPr/>
        <p:txBody>
          <a:bodyPr/>
          <a:lstStyle/>
          <a:p>
            <a:pPr algn="ctr"/>
            <a:fld id="{58C9BF81-C83D-42AC-BA3A-6B7D8ABF6CAB}" type="slidenum">
              <a:rPr lang="el-GR" smtClean="0"/>
              <a:pPr algn="ctr"/>
              <a:t>5</a:t>
            </a:fld>
            <a:endParaRPr lang="el-GR" dirty="0"/>
          </a:p>
        </p:txBody>
      </p:sp>
      <p:sp>
        <p:nvSpPr>
          <p:cNvPr id="5" name="Rectangle: Rounded Corners 4">
            <a:extLst>
              <a:ext uri="{FF2B5EF4-FFF2-40B4-BE49-F238E27FC236}">
                <a16:creationId xmlns:a16="http://schemas.microsoft.com/office/drawing/2014/main" id="{9565F41E-6B41-324D-2B91-58D6629975C2}"/>
              </a:ext>
            </a:extLst>
          </p:cNvPr>
          <p:cNvSpPr/>
          <p:nvPr/>
        </p:nvSpPr>
        <p:spPr>
          <a:xfrm>
            <a:off x="5673011" y="1614853"/>
            <a:ext cx="900403" cy="4530551"/>
          </a:xfrm>
          <a:prstGeom prst="roundRect">
            <a:avLst/>
          </a:prstGeom>
          <a:noFill/>
          <a:ln w="57150">
            <a:solidFill>
              <a:srgbClr val="DFDA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9316569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86549-CC52-5C5A-4F8F-B59328A825BA}"/>
              </a:ext>
            </a:extLst>
          </p:cNvPr>
          <p:cNvSpPr>
            <a:spLocks noGrp="1"/>
          </p:cNvSpPr>
          <p:nvPr>
            <p:ph type="title"/>
          </p:nvPr>
        </p:nvSpPr>
        <p:spPr>
          <a:xfrm>
            <a:off x="838200" y="368001"/>
            <a:ext cx="10515600" cy="1325563"/>
          </a:xfrm>
        </p:spPr>
        <p:txBody>
          <a:bodyPr/>
          <a:lstStyle/>
          <a:p>
            <a:r>
              <a:rPr lang="el-GR" dirty="0"/>
              <a:t>Υπολογισμός βασικών παραμέτρων</a:t>
            </a:r>
          </a:p>
        </p:txBody>
      </p:sp>
      <p:pic>
        <p:nvPicPr>
          <p:cNvPr id="5" name="Content Placeholder 4">
            <a:extLst>
              <a:ext uri="{FF2B5EF4-FFF2-40B4-BE49-F238E27FC236}">
                <a16:creationId xmlns:a16="http://schemas.microsoft.com/office/drawing/2014/main" id="{EB68E86D-8F55-3009-2549-4644471DE6F0}"/>
              </a:ext>
            </a:extLst>
          </p:cNvPr>
          <p:cNvPicPr>
            <a:picLocks noGrp="1" noChangeAspect="1"/>
          </p:cNvPicPr>
          <p:nvPr>
            <p:ph idx="1"/>
          </p:nvPr>
        </p:nvPicPr>
        <p:blipFill>
          <a:blip r:embed="rId2"/>
          <a:stretch>
            <a:fillRect/>
          </a:stretch>
        </p:blipFill>
        <p:spPr>
          <a:xfrm>
            <a:off x="2187893" y="1907976"/>
            <a:ext cx="7816214" cy="3919241"/>
          </a:xfrm>
          <a:prstGeom prst="rect">
            <a:avLst/>
          </a:prstGeom>
        </p:spPr>
      </p:pic>
      <p:sp>
        <p:nvSpPr>
          <p:cNvPr id="4" name="Slide Number Placeholder 3">
            <a:extLst>
              <a:ext uri="{FF2B5EF4-FFF2-40B4-BE49-F238E27FC236}">
                <a16:creationId xmlns:a16="http://schemas.microsoft.com/office/drawing/2014/main" id="{6062301F-F4FA-B78F-A8A1-200A1F7D0C4D}"/>
              </a:ext>
            </a:extLst>
          </p:cNvPr>
          <p:cNvSpPr>
            <a:spLocks noGrp="1"/>
          </p:cNvSpPr>
          <p:nvPr>
            <p:ph type="sldNum" sz="quarter" idx="12"/>
          </p:nvPr>
        </p:nvSpPr>
        <p:spPr/>
        <p:txBody>
          <a:bodyPr/>
          <a:lstStyle/>
          <a:p>
            <a:fld id="{58C9BF81-C83D-42AC-BA3A-6B7D8ABF6CAB}" type="slidenum">
              <a:rPr lang="el-GR" smtClean="0"/>
              <a:pPr/>
              <a:t>50</a:t>
            </a:fld>
            <a:endParaRPr lang="el-GR" dirty="0"/>
          </a:p>
        </p:txBody>
      </p:sp>
    </p:spTree>
    <p:extLst>
      <p:ext uri="{BB962C8B-B14F-4D97-AF65-F5344CB8AC3E}">
        <p14:creationId xmlns:p14="http://schemas.microsoft.com/office/powerpoint/2010/main" val="3037706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1CE31-DC7D-FDFF-0C00-214E1F04CFFC}"/>
              </a:ext>
            </a:extLst>
          </p:cNvPr>
          <p:cNvSpPr>
            <a:spLocks noGrp="1"/>
          </p:cNvSpPr>
          <p:nvPr>
            <p:ph type="title"/>
          </p:nvPr>
        </p:nvSpPr>
        <p:spPr>
          <a:xfrm>
            <a:off x="838200" y="280249"/>
            <a:ext cx="10515600" cy="1325563"/>
          </a:xfrm>
        </p:spPr>
        <p:txBody>
          <a:bodyPr/>
          <a:lstStyle/>
          <a:p>
            <a:r>
              <a:rPr lang="el-GR" dirty="0">
                <a:latin typeface="Calibri" panose="020F0502020204030204" pitchFamily="34" charset="0"/>
                <a:ea typeface="Calibri" panose="020F0502020204030204" pitchFamily="34" charset="0"/>
                <a:cs typeface="Calibri" panose="020F0502020204030204" pitchFamily="34" charset="0"/>
              </a:rPr>
              <a:t>Διαστρωμάτωση</a:t>
            </a:r>
          </a:p>
        </p:txBody>
      </p:sp>
      <p:pic>
        <p:nvPicPr>
          <p:cNvPr id="4" name="Graphic 3">
            <a:extLst>
              <a:ext uri="{FF2B5EF4-FFF2-40B4-BE49-F238E27FC236}">
                <a16:creationId xmlns:a16="http://schemas.microsoft.com/office/drawing/2014/main" id="{699C9D48-1A0D-1B5D-626B-48DD91AA15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5227" y="1605812"/>
            <a:ext cx="9181546" cy="4706995"/>
          </a:xfrm>
          <a:prstGeom prst="rect">
            <a:avLst/>
          </a:prstGeom>
        </p:spPr>
      </p:pic>
      <p:sp>
        <p:nvSpPr>
          <p:cNvPr id="6" name="Slide Number Placeholder 5">
            <a:extLst>
              <a:ext uri="{FF2B5EF4-FFF2-40B4-BE49-F238E27FC236}">
                <a16:creationId xmlns:a16="http://schemas.microsoft.com/office/drawing/2014/main" id="{53C53F4A-DC93-98FF-6BB9-456AAF11D256}"/>
              </a:ext>
            </a:extLst>
          </p:cNvPr>
          <p:cNvSpPr>
            <a:spLocks noGrp="1"/>
          </p:cNvSpPr>
          <p:nvPr>
            <p:ph type="sldNum" sz="quarter" idx="12"/>
          </p:nvPr>
        </p:nvSpPr>
        <p:spPr/>
        <p:txBody>
          <a:bodyPr/>
          <a:lstStyle/>
          <a:p>
            <a:fld id="{58C9BF81-C83D-42AC-BA3A-6B7D8ABF6CAB}" type="slidenum">
              <a:rPr lang="el-GR" smtClean="0"/>
              <a:t>6</a:t>
            </a:fld>
            <a:endParaRPr lang="el-GR"/>
          </a:p>
        </p:txBody>
      </p:sp>
    </p:spTree>
    <p:extLst>
      <p:ext uri="{BB962C8B-B14F-4D97-AF65-F5344CB8AC3E}">
        <p14:creationId xmlns:p14="http://schemas.microsoft.com/office/powerpoint/2010/main" val="2122473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67D97-0120-141E-C5BD-7525494F5C40}"/>
              </a:ext>
            </a:extLst>
          </p:cNvPr>
          <p:cNvSpPr>
            <a:spLocks noGrp="1"/>
          </p:cNvSpPr>
          <p:nvPr>
            <p:ph type="title"/>
          </p:nvPr>
        </p:nvSpPr>
        <p:spPr>
          <a:xfrm>
            <a:off x="838200" y="305648"/>
            <a:ext cx="10515600" cy="1325563"/>
          </a:xfrm>
        </p:spPr>
        <p:txBody>
          <a:bodyPr/>
          <a:lstStyle/>
          <a:p>
            <a:r>
              <a:rPr lang="el-GR" dirty="0">
                <a:latin typeface="Calibri" panose="020F0502020204030204" pitchFamily="34" charset="0"/>
                <a:ea typeface="Calibri" panose="020F0502020204030204" pitchFamily="34" charset="0"/>
                <a:cs typeface="Calibri" panose="020F0502020204030204" pitchFamily="34" charset="0"/>
              </a:rPr>
              <a:t>Συσκευές </a:t>
            </a:r>
            <a:r>
              <a:rPr lang="en-US" dirty="0">
                <a:latin typeface="Calibri" panose="020F0502020204030204" pitchFamily="34" charset="0"/>
                <a:ea typeface="Calibri" panose="020F0502020204030204" pitchFamily="34" charset="0"/>
                <a:cs typeface="Calibri" panose="020F0502020204030204" pitchFamily="34" charset="0"/>
              </a:rPr>
              <a:t>LoRaWAN</a:t>
            </a:r>
            <a:endParaRPr lang="el-GR"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B71327F4-4646-609E-E91B-1D902D1FEB98}"/>
              </a:ext>
            </a:extLst>
          </p:cNvPr>
          <p:cNvSpPr>
            <a:spLocks noGrp="1"/>
          </p:cNvSpPr>
          <p:nvPr>
            <p:ph type="sldNum" sz="quarter" idx="12"/>
          </p:nvPr>
        </p:nvSpPr>
        <p:spPr/>
        <p:txBody>
          <a:bodyPr/>
          <a:lstStyle/>
          <a:p>
            <a:fld id="{58C9BF81-C83D-42AC-BA3A-6B7D8ABF6CAB}" type="slidenum">
              <a:rPr lang="el-GR" smtClean="0"/>
              <a:pPr/>
              <a:t>7</a:t>
            </a:fld>
            <a:endParaRPr lang="el-GR" dirty="0"/>
          </a:p>
        </p:txBody>
      </p:sp>
      <p:pic>
        <p:nvPicPr>
          <p:cNvPr id="5" name="Content Placeholder 4">
            <a:extLst>
              <a:ext uri="{FF2B5EF4-FFF2-40B4-BE49-F238E27FC236}">
                <a16:creationId xmlns:a16="http://schemas.microsoft.com/office/drawing/2014/main" id="{A2D1FC5E-C740-89D7-1C05-6807E2A77C3D}"/>
              </a:ext>
            </a:extLst>
          </p:cNvPr>
          <p:cNvPicPr>
            <a:picLocks noGrp="1" noChangeAspect="1"/>
          </p:cNvPicPr>
          <p:nvPr>
            <p:ph idx="1"/>
          </p:nvPr>
        </p:nvPicPr>
        <p:blipFill>
          <a:blip r:embed="rId3"/>
          <a:stretch>
            <a:fillRect/>
          </a:stretch>
        </p:blipFill>
        <p:spPr>
          <a:xfrm>
            <a:off x="2003162" y="1947388"/>
            <a:ext cx="665422" cy="665422"/>
          </a:xfrm>
          <a:prstGeom prst="rect">
            <a:avLst/>
          </a:prstGeom>
          <a:noFill/>
          <a:effectLst>
            <a:outerShdw blurRad="50800" dist="50800" dir="5400000" algn="ctr" rotWithShape="0">
              <a:schemeClr val="bg1"/>
            </a:outerShdw>
          </a:effectLst>
        </p:spPr>
      </p:pic>
      <p:pic>
        <p:nvPicPr>
          <p:cNvPr id="6" name="Picture 5">
            <a:extLst>
              <a:ext uri="{FF2B5EF4-FFF2-40B4-BE49-F238E27FC236}">
                <a16:creationId xmlns:a16="http://schemas.microsoft.com/office/drawing/2014/main" id="{41ECF9F0-6C86-CBA0-E0FA-557BA8FBDBB9}"/>
              </a:ext>
            </a:extLst>
          </p:cNvPr>
          <p:cNvPicPr>
            <a:picLocks noChangeAspect="1"/>
          </p:cNvPicPr>
          <p:nvPr/>
        </p:nvPicPr>
        <p:blipFill>
          <a:blip r:embed="rId4"/>
          <a:stretch>
            <a:fillRect/>
          </a:stretch>
        </p:blipFill>
        <p:spPr>
          <a:xfrm>
            <a:off x="2003162" y="2968225"/>
            <a:ext cx="665422" cy="615981"/>
          </a:xfrm>
          <a:prstGeom prst="rect">
            <a:avLst/>
          </a:prstGeom>
        </p:spPr>
      </p:pic>
      <p:pic>
        <p:nvPicPr>
          <p:cNvPr id="7" name="Picture 6">
            <a:extLst>
              <a:ext uri="{FF2B5EF4-FFF2-40B4-BE49-F238E27FC236}">
                <a16:creationId xmlns:a16="http://schemas.microsoft.com/office/drawing/2014/main" id="{8893594D-06B9-58C9-E83A-491CEB59EB3E}"/>
              </a:ext>
            </a:extLst>
          </p:cNvPr>
          <p:cNvPicPr>
            <a:picLocks noChangeAspect="1"/>
          </p:cNvPicPr>
          <p:nvPr/>
        </p:nvPicPr>
        <p:blipFill>
          <a:blip r:embed="rId5"/>
          <a:stretch>
            <a:fillRect/>
          </a:stretch>
        </p:blipFill>
        <p:spPr>
          <a:xfrm>
            <a:off x="2027973" y="3938665"/>
            <a:ext cx="640611" cy="640611"/>
          </a:xfrm>
          <a:prstGeom prst="rect">
            <a:avLst/>
          </a:prstGeom>
        </p:spPr>
      </p:pic>
      <p:pic>
        <p:nvPicPr>
          <p:cNvPr id="8" name="Picture 7">
            <a:extLst>
              <a:ext uri="{FF2B5EF4-FFF2-40B4-BE49-F238E27FC236}">
                <a16:creationId xmlns:a16="http://schemas.microsoft.com/office/drawing/2014/main" id="{C1FCF346-D9FD-2D5E-ABE4-385C0AEB9FA5}"/>
              </a:ext>
            </a:extLst>
          </p:cNvPr>
          <p:cNvPicPr>
            <a:picLocks noChangeAspect="1"/>
          </p:cNvPicPr>
          <p:nvPr/>
        </p:nvPicPr>
        <p:blipFill>
          <a:blip r:embed="rId6"/>
          <a:stretch>
            <a:fillRect/>
          </a:stretch>
        </p:blipFill>
        <p:spPr>
          <a:xfrm>
            <a:off x="1971336" y="4774339"/>
            <a:ext cx="753884" cy="923330"/>
          </a:xfrm>
          <a:prstGeom prst="rect">
            <a:avLst/>
          </a:prstGeom>
        </p:spPr>
      </p:pic>
      <p:sp>
        <p:nvSpPr>
          <p:cNvPr id="10" name="TextBox 9">
            <a:extLst>
              <a:ext uri="{FF2B5EF4-FFF2-40B4-BE49-F238E27FC236}">
                <a16:creationId xmlns:a16="http://schemas.microsoft.com/office/drawing/2014/main" id="{E0945127-7852-5F2D-9CA6-3449DE727CC9}"/>
              </a:ext>
            </a:extLst>
          </p:cNvPr>
          <p:cNvSpPr txBox="1"/>
          <p:nvPr/>
        </p:nvSpPr>
        <p:spPr>
          <a:xfrm>
            <a:off x="2820695" y="1966479"/>
            <a:ext cx="7878824" cy="646331"/>
          </a:xfrm>
          <a:prstGeom prst="rect">
            <a:avLst/>
          </a:prstGeom>
          <a:noFill/>
        </p:spPr>
        <p:txBody>
          <a:bodyPr wrap="none" rtlCol="0">
            <a:spAutoFit/>
          </a:bodyPr>
          <a:lstStyle/>
          <a:p>
            <a:r>
              <a:rPr lang="el-GR" b="1" dirty="0">
                <a:latin typeface="Calibri" panose="020F0502020204030204" pitchFamily="34" charset="0"/>
                <a:ea typeface="Calibri" panose="020F0502020204030204" pitchFamily="34" charset="0"/>
                <a:cs typeface="Calibri" panose="020F0502020204030204" pitchFamily="34" charset="0"/>
              </a:rPr>
              <a:t>Τερματική συσκευή:</a:t>
            </a:r>
            <a:r>
              <a:rPr lang="el-GR" dirty="0">
                <a:latin typeface="Calibri" panose="020F0502020204030204" pitchFamily="34" charset="0"/>
                <a:ea typeface="Calibri" panose="020F0502020204030204" pitchFamily="34" charset="0"/>
                <a:cs typeface="Calibri" panose="020F0502020204030204" pitchFamily="34" charset="0"/>
              </a:rPr>
              <a:t> Δ</a:t>
            </a:r>
            <a:r>
              <a:rPr lang="el-GR" sz="1800" dirty="0">
                <a:effectLst/>
                <a:latin typeface="Calibri" panose="020F0502020204030204" pitchFamily="34" charset="0"/>
                <a:ea typeface="Calibri" panose="020F0502020204030204" pitchFamily="34" charset="0"/>
                <a:cs typeface="Calibri" panose="020F0502020204030204" pitchFamily="34" charset="0"/>
              </a:rPr>
              <a:t>ιαθέτει πομποδέκτη </a:t>
            </a:r>
            <a:r>
              <a:rPr lang="en-US" sz="1800" dirty="0">
                <a:effectLst/>
                <a:latin typeface="Calibri" panose="020F0502020204030204" pitchFamily="34" charset="0"/>
                <a:ea typeface="Calibri" panose="020F0502020204030204" pitchFamily="34" charset="0"/>
                <a:cs typeface="Calibri" panose="020F0502020204030204" pitchFamily="34" charset="0"/>
              </a:rPr>
              <a:t>LoRa</a:t>
            </a:r>
            <a:r>
              <a:rPr lang="el-GR" sz="1800" dirty="0">
                <a:effectLst/>
                <a:latin typeface="Calibri" panose="020F0502020204030204" pitchFamily="34" charset="0"/>
                <a:ea typeface="Calibri" panose="020F0502020204030204" pitchFamily="34" charset="0"/>
                <a:cs typeface="Calibri" panose="020F0502020204030204" pitchFamily="34" charset="0"/>
              </a:rPr>
              <a:t> και </a:t>
            </a:r>
            <a:r>
              <a:rPr lang="el-GR" dirty="0">
                <a:latin typeface="Calibri" panose="020F0502020204030204" pitchFamily="34" charset="0"/>
                <a:ea typeface="Calibri" panose="020F0502020204030204" pitchFamily="34" charset="0"/>
                <a:cs typeface="Calibri" panose="020F0502020204030204" pitchFamily="34" charset="0"/>
              </a:rPr>
              <a:t>στέλνει δεδομένα στο δίκτυο.</a:t>
            </a:r>
            <a:endParaRPr lang="el-GR" sz="1800" dirty="0">
              <a:effectLst/>
              <a:latin typeface="Calibri" panose="020F0502020204030204" pitchFamily="34" charset="0"/>
              <a:ea typeface="Calibri" panose="020F0502020204030204" pitchFamily="34" charset="0"/>
              <a:cs typeface="Calibri" panose="020F0502020204030204" pitchFamily="34" charset="0"/>
            </a:endParaRPr>
          </a:p>
          <a:p>
            <a:r>
              <a:rPr lang="el-GR" sz="1800" dirty="0">
                <a:effectLst/>
                <a:latin typeface="Calibri" panose="020F0502020204030204" pitchFamily="34" charset="0"/>
                <a:ea typeface="Calibri" panose="020F0502020204030204" pitchFamily="34" charset="0"/>
                <a:cs typeface="Calibri" panose="020F0502020204030204" pitchFamily="34" charset="0"/>
              </a:rPr>
              <a:t>Παρουσιάζε</a:t>
            </a:r>
            <a:r>
              <a:rPr lang="el-GR" dirty="0">
                <a:latin typeface="Calibri" panose="020F0502020204030204" pitchFamily="34" charset="0"/>
                <a:ea typeface="Calibri" panose="020F0502020204030204" pitchFamily="34" charset="0"/>
                <a:cs typeface="Calibri" panose="020F0502020204030204" pitchFamily="34" charset="0"/>
              </a:rPr>
              <a:t>ι </a:t>
            </a:r>
            <a:r>
              <a:rPr lang="el-GR" sz="1800" dirty="0">
                <a:effectLst/>
                <a:latin typeface="Calibri" panose="020F0502020204030204" pitchFamily="34" charset="0"/>
                <a:ea typeface="Calibri" panose="020F0502020204030204" pitchFamily="34" charset="0"/>
                <a:cs typeface="Calibri" panose="020F0502020204030204" pitchFamily="34" charset="0"/>
              </a:rPr>
              <a:t>χαμηλή κατανάλωση ισχύος και τροφοδοτείται με μπαταρία.</a:t>
            </a:r>
            <a:endParaRPr lang="el-GR" dirty="0">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24982FE6-43FD-4CC0-07B6-5CEF96D3E1D3}"/>
              </a:ext>
            </a:extLst>
          </p:cNvPr>
          <p:cNvSpPr txBox="1"/>
          <p:nvPr/>
        </p:nvSpPr>
        <p:spPr>
          <a:xfrm>
            <a:off x="2820695" y="2953051"/>
            <a:ext cx="8109399" cy="646331"/>
          </a:xfrm>
          <a:prstGeom prst="rect">
            <a:avLst/>
          </a:prstGeom>
          <a:noFill/>
        </p:spPr>
        <p:txBody>
          <a:bodyPr wrap="none" rtlCol="0">
            <a:spAutoFit/>
          </a:bodyPr>
          <a:lstStyle/>
          <a:p>
            <a:r>
              <a:rPr lang="el-GR" b="1" dirty="0">
                <a:latin typeface="Calibri" panose="020F0502020204030204" pitchFamily="34" charset="0"/>
                <a:ea typeface="Calibri" panose="020F0502020204030204" pitchFamily="34" charset="0"/>
                <a:cs typeface="Calibri" panose="020F0502020204030204" pitchFamily="34" charset="0"/>
              </a:rPr>
              <a:t>Πύλη δικτύου: </a:t>
            </a:r>
            <a:r>
              <a:rPr lang="el-GR" dirty="0">
                <a:latin typeface="Calibri" panose="020F0502020204030204" pitchFamily="34" charset="0"/>
                <a:ea typeface="Calibri" panose="020F0502020204030204" pitchFamily="34" charset="0"/>
                <a:cs typeface="Calibri" panose="020F0502020204030204" pitchFamily="34" charset="0"/>
              </a:rPr>
              <a:t>Μεταβιβάζει μηνύματα και ενισχύει τα σήματα ως γέφυρα.  Δέχεται </a:t>
            </a:r>
          </a:p>
          <a:p>
            <a:r>
              <a:rPr lang="el-GR" dirty="0">
                <a:latin typeface="Calibri" panose="020F0502020204030204" pitchFamily="34" charset="0"/>
                <a:ea typeface="Calibri" panose="020F0502020204030204" pitchFamily="34" charset="0"/>
                <a:cs typeface="Calibri" panose="020F0502020204030204" pitchFamily="34" charset="0"/>
              </a:rPr>
              <a:t>συνεχή τροφοδοσία χωρίς κάποιον περιορισμό ως προς την κατανάλωση ισχύος.</a:t>
            </a:r>
            <a:endParaRPr lang="el-GR" b="1" dirty="0">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682437DF-E100-E34D-EAAE-C1D207F19B82}"/>
              </a:ext>
            </a:extLst>
          </p:cNvPr>
          <p:cNvSpPr txBox="1"/>
          <p:nvPr/>
        </p:nvSpPr>
        <p:spPr>
          <a:xfrm>
            <a:off x="2820695" y="3932945"/>
            <a:ext cx="8533105" cy="646331"/>
          </a:xfrm>
          <a:prstGeom prst="rect">
            <a:avLst/>
          </a:prstGeom>
          <a:noFill/>
        </p:spPr>
        <p:txBody>
          <a:bodyPr wrap="none" rtlCol="0">
            <a:spAutoFit/>
          </a:bodyPr>
          <a:lstStyle/>
          <a:p>
            <a:r>
              <a:rPr lang="el-GR" b="1" dirty="0">
                <a:latin typeface="Calibri" panose="020F0502020204030204" pitchFamily="34" charset="0"/>
                <a:ea typeface="Calibri" panose="020F0502020204030204" pitchFamily="34" charset="0"/>
                <a:cs typeface="Calibri" panose="020F0502020204030204" pitchFamily="34" charset="0"/>
              </a:rPr>
              <a:t>Διακομιστής δικτύου:</a:t>
            </a:r>
            <a:r>
              <a:rPr lang="el-GR" dirty="0">
                <a:latin typeface="Calibri" panose="020F0502020204030204" pitchFamily="34" charset="0"/>
                <a:ea typeface="Calibri" panose="020F0502020204030204" pitchFamily="34" charset="0"/>
                <a:cs typeface="Calibri" panose="020F0502020204030204" pitchFamily="34" charset="0"/>
              </a:rPr>
              <a:t> Είναι μοναδικός σε κάθε δίκτυο και διαθέτει λογισμικό για την </a:t>
            </a:r>
          </a:p>
          <a:p>
            <a:r>
              <a:rPr lang="el-GR" dirty="0">
                <a:latin typeface="Calibri" panose="020F0502020204030204" pitchFamily="34" charset="0"/>
                <a:ea typeface="Calibri" panose="020F0502020204030204" pitchFamily="34" charset="0"/>
                <a:cs typeface="Calibri" panose="020F0502020204030204" pitchFamily="34" charset="0"/>
              </a:rPr>
              <a:t>διαχείρισή του. Δεν έχει περιορισμό ως προς την κατανάλωση ισχύος.</a:t>
            </a:r>
          </a:p>
        </p:txBody>
      </p:sp>
      <p:sp>
        <p:nvSpPr>
          <p:cNvPr id="13" name="TextBox 12">
            <a:extLst>
              <a:ext uri="{FF2B5EF4-FFF2-40B4-BE49-F238E27FC236}">
                <a16:creationId xmlns:a16="http://schemas.microsoft.com/office/drawing/2014/main" id="{3CD45629-673C-FF3B-179F-884B56FBA60E}"/>
              </a:ext>
            </a:extLst>
          </p:cNvPr>
          <p:cNvSpPr txBox="1"/>
          <p:nvPr/>
        </p:nvSpPr>
        <p:spPr>
          <a:xfrm>
            <a:off x="2820695" y="4912839"/>
            <a:ext cx="7661200" cy="646331"/>
          </a:xfrm>
          <a:prstGeom prst="rect">
            <a:avLst/>
          </a:prstGeom>
          <a:noFill/>
        </p:spPr>
        <p:txBody>
          <a:bodyPr wrap="none" rtlCol="0">
            <a:spAutoFit/>
          </a:bodyPr>
          <a:lstStyle/>
          <a:p>
            <a:r>
              <a:rPr lang="el-GR" b="1" dirty="0">
                <a:latin typeface="Calibri" panose="020F0502020204030204" pitchFamily="34" charset="0"/>
                <a:ea typeface="Calibri" panose="020F0502020204030204" pitchFamily="34" charset="0"/>
                <a:cs typeface="Calibri" panose="020F0502020204030204" pitchFamily="34" charset="0"/>
              </a:rPr>
              <a:t>Διακομιστής εφαρμογών: </a:t>
            </a:r>
            <a:r>
              <a:rPr lang="el-GR" dirty="0">
                <a:latin typeface="Calibri" panose="020F0502020204030204" pitchFamily="34" charset="0"/>
                <a:ea typeface="Calibri" panose="020F0502020204030204" pitchFamily="34" charset="0"/>
                <a:cs typeface="Calibri" panose="020F0502020204030204" pitchFamily="34" charset="0"/>
              </a:rPr>
              <a:t>Επεξεργάζεται δεδομένα για την εφαρμογή που του </a:t>
            </a:r>
          </a:p>
          <a:p>
            <a:r>
              <a:rPr lang="el-GR" dirty="0">
                <a:latin typeface="Calibri" panose="020F0502020204030204" pitchFamily="34" charset="0"/>
                <a:ea typeface="Calibri" panose="020F0502020204030204" pitchFamily="34" charset="0"/>
                <a:cs typeface="Calibri" panose="020F0502020204030204" pitchFamily="34" charset="0"/>
              </a:rPr>
              <a:t>αντιστοιχεί. Δεν έχει περιορισμό ως προς την κατανάλωση ισχύος.</a:t>
            </a:r>
          </a:p>
        </p:txBody>
      </p:sp>
    </p:spTree>
    <p:extLst>
      <p:ext uri="{BB962C8B-B14F-4D97-AF65-F5344CB8AC3E}">
        <p14:creationId xmlns:p14="http://schemas.microsoft.com/office/powerpoint/2010/main" val="2886221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15890-B361-5029-78B1-D6BFC9537D7E}"/>
              </a:ext>
            </a:extLst>
          </p:cNvPr>
          <p:cNvSpPr>
            <a:spLocks noGrp="1"/>
          </p:cNvSpPr>
          <p:nvPr>
            <p:ph type="title"/>
          </p:nvPr>
        </p:nvSpPr>
        <p:spPr>
          <a:xfrm>
            <a:off x="838199" y="299595"/>
            <a:ext cx="10515600" cy="1325563"/>
          </a:xfrm>
        </p:spPr>
        <p:txBody>
          <a:bodyPr/>
          <a:lstStyle/>
          <a:p>
            <a:r>
              <a:rPr lang="el-GR" dirty="0">
                <a:latin typeface="Calibri" panose="020F0502020204030204" pitchFamily="34" charset="0"/>
                <a:ea typeface="Calibri" panose="020F0502020204030204" pitchFamily="34" charset="0"/>
                <a:cs typeface="Calibri" panose="020F0502020204030204" pitchFamily="34" charset="0"/>
              </a:rPr>
              <a:t>Τοπολογία</a:t>
            </a:r>
          </a:p>
        </p:txBody>
      </p:sp>
      <p:pic>
        <p:nvPicPr>
          <p:cNvPr id="4" name="Picture 3" descr="A screenshot of a computer&#10;&#10;Description automatically generated">
            <a:extLst>
              <a:ext uri="{FF2B5EF4-FFF2-40B4-BE49-F238E27FC236}">
                <a16:creationId xmlns:a16="http://schemas.microsoft.com/office/drawing/2014/main" id="{E89351F4-151E-8E82-5A94-CA69D5BE4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6360" y="1443069"/>
            <a:ext cx="7859279" cy="4952499"/>
          </a:xfrm>
          <a:prstGeom prst="rect">
            <a:avLst/>
          </a:prstGeom>
        </p:spPr>
      </p:pic>
      <p:sp>
        <p:nvSpPr>
          <p:cNvPr id="7" name="Slide Number Placeholder 6">
            <a:extLst>
              <a:ext uri="{FF2B5EF4-FFF2-40B4-BE49-F238E27FC236}">
                <a16:creationId xmlns:a16="http://schemas.microsoft.com/office/drawing/2014/main" id="{A84BE7E1-0406-BD0E-2045-9A394F5443C2}"/>
              </a:ext>
            </a:extLst>
          </p:cNvPr>
          <p:cNvSpPr>
            <a:spLocks noGrp="1"/>
          </p:cNvSpPr>
          <p:nvPr>
            <p:ph type="sldNum" sz="quarter" idx="12"/>
          </p:nvPr>
        </p:nvSpPr>
        <p:spPr/>
        <p:txBody>
          <a:bodyPr/>
          <a:lstStyle/>
          <a:p>
            <a:fld id="{58C9BF81-C83D-42AC-BA3A-6B7D8ABF6CAB}" type="slidenum">
              <a:rPr lang="el-GR" smtClean="0"/>
              <a:t>8</a:t>
            </a:fld>
            <a:endParaRPr lang="el-GR"/>
          </a:p>
        </p:txBody>
      </p:sp>
    </p:spTree>
    <p:extLst>
      <p:ext uri="{BB962C8B-B14F-4D97-AF65-F5344CB8AC3E}">
        <p14:creationId xmlns:p14="http://schemas.microsoft.com/office/powerpoint/2010/main" val="3242362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15890-B361-5029-78B1-D6BFC9537D7E}"/>
              </a:ext>
            </a:extLst>
          </p:cNvPr>
          <p:cNvSpPr>
            <a:spLocks noGrp="1"/>
          </p:cNvSpPr>
          <p:nvPr>
            <p:ph type="title"/>
          </p:nvPr>
        </p:nvSpPr>
        <p:spPr>
          <a:xfrm>
            <a:off x="838199" y="299595"/>
            <a:ext cx="10515600" cy="1325563"/>
          </a:xfrm>
        </p:spPr>
        <p:txBody>
          <a:bodyPr/>
          <a:lstStyle/>
          <a:p>
            <a:r>
              <a:rPr lang="el-GR" dirty="0">
                <a:latin typeface="Calibri" panose="020F0502020204030204" pitchFamily="34" charset="0"/>
                <a:ea typeface="Calibri" panose="020F0502020204030204" pitchFamily="34" charset="0"/>
                <a:cs typeface="Calibri" panose="020F0502020204030204" pitchFamily="34" charset="0"/>
              </a:rPr>
              <a:t>Τοπολογία</a:t>
            </a:r>
          </a:p>
        </p:txBody>
      </p:sp>
      <p:pic>
        <p:nvPicPr>
          <p:cNvPr id="4" name="Picture 3" descr="A screenshot of a computer&#10;&#10;Description automatically generated">
            <a:extLst>
              <a:ext uri="{FF2B5EF4-FFF2-40B4-BE49-F238E27FC236}">
                <a16:creationId xmlns:a16="http://schemas.microsoft.com/office/drawing/2014/main" id="{E89351F4-151E-8E82-5A94-CA69D5BE4F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66360" y="1443069"/>
            <a:ext cx="7859279" cy="4952499"/>
          </a:xfrm>
          <a:prstGeom prst="rect">
            <a:avLst/>
          </a:prstGeom>
        </p:spPr>
      </p:pic>
      <p:sp>
        <p:nvSpPr>
          <p:cNvPr id="7" name="Slide Number Placeholder 6">
            <a:extLst>
              <a:ext uri="{FF2B5EF4-FFF2-40B4-BE49-F238E27FC236}">
                <a16:creationId xmlns:a16="http://schemas.microsoft.com/office/drawing/2014/main" id="{A84BE7E1-0406-BD0E-2045-9A394F5443C2}"/>
              </a:ext>
            </a:extLst>
          </p:cNvPr>
          <p:cNvSpPr>
            <a:spLocks noGrp="1"/>
          </p:cNvSpPr>
          <p:nvPr>
            <p:ph type="sldNum" sz="quarter" idx="12"/>
          </p:nvPr>
        </p:nvSpPr>
        <p:spPr/>
        <p:txBody>
          <a:bodyPr/>
          <a:lstStyle/>
          <a:p>
            <a:fld id="{58C9BF81-C83D-42AC-BA3A-6B7D8ABF6CAB}" type="slidenum">
              <a:rPr lang="el-GR" smtClean="0"/>
              <a:t>9</a:t>
            </a:fld>
            <a:endParaRPr lang="el-GR"/>
          </a:p>
        </p:txBody>
      </p:sp>
      <p:sp>
        <p:nvSpPr>
          <p:cNvPr id="6" name="Rectangle: Rounded Corners 5">
            <a:extLst>
              <a:ext uri="{FF2B5EF4-FFF2-40B4-BE49-F238E27FC236}">
                <a16:creationId xmlns:a16="http://schemas.microsoft.com/office/drawing/2014/main" id="{BCF125BE-2982-EA23-3AB2-86BE523FE809}"/>
              </a:ext>
            </a:extLst>
          </p:cNvPr>
          <p:cNvSpPr/>
          <p:nvPr/>
        </p:nvSpPr>
        <p:spPr>
          <a:xfrm>
            <a:off x="2360468" y="2327450"/>
            <a:ext cx="2922732" cy="2572354"/>
          </a:xfrm>
          <a:prstGeom prst="roundRect">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 name="Rectangle: Rounded Corners 2">
            <a:extLst>
              <a:ext uri="{FF2B5EF4-FFF2-40B4-BE49-F238E27FC236}">
                <a16:creationId xmlns:a16="http://schemas.microsoft.com/office/drawing/2014/main" id="{7CC6850B-3DDE-2ABF-9514-40CEC277C8AC}"/>
              </a:ext>
            </a:extLst>
          </p:cNvPr>
          <p:cNvSpPr/>
          <p:nvPr/>
        </p:nvSpPr>
        <p:spPr>
          <a:xfrm>
            <a:off x="2849688" y="5043111"/>
            <a:ext cx="594272" cy="403050"/>
          </a:xfrm>
          <a:prstGeom prst="roundRect">
            <a:avLst/>
          </a:prstGeom>
          <a:noFill/>
          <a:ln w="3810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00587520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Έγγραφο" ma:contentTypeID="0x010100C812A44F1D299E4EB25F13857CF9A2A0" ma:contentTypeVersion="8" ma:contentTypeDescription="Δημιουργία νέου εγγράφου" ma:contentTypeScope="" ma:versionID="b216ae1a97d286908a6fe82773b0c782">
  <xsd:schema xmlns:xsd="http://www.w3.org/2001/XMLSchema" xmlns:xs="http://www.w3.org/2001/XMLSchema" xmlns:p="http://schemas.microsoft.com/office/2006/metadata/properties" xmlns:ns3="9675705b-a313-414e-8ea0-4c465d5b70e9" targetNamespace="http://schemas.microsoft.com/office/2006/metadata/properties" ma:root="true" ma:fieldsID="036b39a58b77271c136463a9e96d9d4d" ns3:_="">
    <xsd:import namespace="9675705b-a313-414e-8ea0-4c465d5b70e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ObjectDetectorVersions" minOccurs="0"/>
                <xsd:element ref="ns3:_activity"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75705b-a313-414e-8ea0-4c465d5b70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Τύπος περιεχομένου"/>
        <xsd:element ref="dc:title" minOccurs="0" maxOccurs="1" ma:index="4" ma:displayName="Τίτλο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675705b-a313-414e-8ea0-4c465d5b70e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CD78C5-50A2-4AC1-84A9-595155260D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675705b-a313-414e-8ea0-4c465d5b70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6EA593-9025-4EDE-B187-B3116D7D9CC7}">
  <ds:schemaRefs>
    <ds:schemaRef ds:uri="http://schemas.microsoft.com/office/2006/documentManagement/types"/>
    <ds:schemaRef ds:uri="http://schemas.microsoft.com/office/infopath/2007/PartnerControls"/>
    <ds:schemaRef ds:uri="http://www.w3.org/XML/1998/namespace"/>
    <ds:schemaRef ds:uri="http://purl.org/dc/dcmitype/"/>
    <ds:schemaRef ds:uri="http://purl.org/dc/terms/"/>
    <ds:schemaRef ds:uri="http://schemas.openxmlformats.org/package/2006/metadata/core-properties"/>
    <ds:schemaRef ds:uri="9675705b-a313-414e-8ea0-4c465d5b70e9"/>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A2829863-7176-426B-8C0B-F38DE41AA0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27290</TotalTime>
  <Words>4006</Words>
  <Application>Microsoft Office PowerPoint</Application>
  <PresentationFormat>Widescreen</PresentationFormat>
  <Paragraphs>426</Paragraphs>
  <Slides>50</Slides>
  <Notes>46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50</vt:i4>
      </vt:variant>
    </vt:vector>
  </HeadingPairs>
  <TitlesOfParts>
    <vt:vector size="58" baseType="lpstr">
      <vt:lpstr>Aptos</vt:lpstr>
      <vt:lpstr>Aptos Display</vt:lpstr>
      <vt:lpstr>Arial</vt:lpstr>
      <vt:lpstr>Calibri</vt:lpstr>
      <vt:lpstr>Cambria Math</vt:lpstr>
      <vt:lpstr>Times New Roman</vt:lpstr>
      <vt:lpstr>Custom Design</vt:lpstr>
      <vt:lpstr>Office Theme</vt:lpstr>
      <vt:lpstr>ΑΡΙΣΤΟΤΕΛΕΙΟ ΠΑΝΕΠΙΣΤΗΜΙΟ ΘΕΣΣΑΛΟΝΙΚΗΣ  ΤΜΗΜΑ ΗΛΕΚΤΡΟΛΟΓΩΝ ΜΗΧΑΝΙΚΩΝ ΚΑΙ ΜΗΧΑΝΙΚΩΝ ΥΠΟΛΟΓΙΣΤΩΝ</vt:lpstr>
      <vt:lpstr>Στόχος εργασίας</vt:lpstr>
      <vt:lpstr>Απαιτήσεις συστημάτων IoT</vt:lpstr>
      <vt:lpstr>LPWANs</vt:lpstr>
      <vt:lpstr>Γιατί δίκτυα LoRaWAN;</vt:lpstr>
      <vt:lpstr>Διαστρωμάτωση</vt:lpstr>
      <vt:lpstr>Συσκευές LoRaWAN</vt:lpstr>
      <vt:lpstr>Τοπολογία</vt:lpstr>
      <vt:lpstr>Τοπολογία</vt:lpstr>
      <vt:lpstr>Τοπολογία</vt:lpstr>
      <vt:lpstr>Τοπολογία</vt:lpstr>
      <vt:lpstr>Τοπολογία</vt:lpstr>
      <vt:lpstr>Τοπολογία</vt:lpstr>
      <vt:lpstr>Ασφάλεια</vt:lpstr>
      <vt:lpstr>Φυσικό Επίπεδο και CSS</vt:lpstr>
      <vt:lpstr>Βασική Δομή Πακέτου LoRa</vt:lpstr>
      <vt:lpstr>Κλάσεις</vt:lpstr>
      <vt:lpstr>Class A</vt:lpstr>
      <vt:lpstr>Pure Aloha</vt:lpstr>
      <vt:lpstr>Pure Aloha</vt:lpstr>
      <vt:lpstr>Pure Aloha</vt:lpstr>
      <vt:lpstr>Περιγραφή Συστήματος Προσομοίωσης</vt:lpstr>
      <vt:lpstr>Παραδοχές</vt:lpstr>
      <vt:lpstr>Προσδιορισμός αρχικών παραμέτρων</vt:lpstr>
      <vt:lpstr>Προσδιορισμός Χρονικών Παραμέτρων</vt:lpstr>
      <vt:lpstr>Σχηματικό διάγραμμα κόμβου</vt:lpstr>
      <vt:lpstr>Μεθοδολογία μετρήσεων</vt:lpstr>
      <vt:lpstr>Αποτελέσματα για SF6</vt:lpstr>
      <vt:lpstr>Αποτελέσματα για SF12</vt:lpstr>
      <vt:lpstr>Σύγκριση αποτελεσμάτων SF6 - SF12</vt:lpstr>
      <vt:lpstr>Σύγκριση αποτελεσμάτων SF6 - SF12</vt:lpstr>
      <vt:lpstr>Εγκυρότητα αποτελεσμάτων SF6</vt:lpstr>
      <vt:lpstr>Εγκυρότητα αποτελεσμάτων SF12</vt:lpstr>
      <vt:lpstr>Συμπεράσματα</vt:lpstr>
      <vt:lpstr>PowerPoint Presentation</vt:lpstr>
      <vt:lpstr>Επιπρόσθετες διαφάνειες για περαιτέρω εξήγηση</vt:lpstr>
      <vt:lpstr>Δομή Πακέτου LoRa στο επίπεδο ζεύξης</vt:lpstr>
      <vt:lpstr>Over the Air Activation</vt:lpstr>
      <vt:lpstr>Activation By Personalization</vt:lpstr>
      <vt:lpstr>OTAA vs ABP </vt:lpstr>
      <vt:lpstr>Διάρκεια μετάδοσης</vt:lpstr>
      <vt:lpstr>Class B</vt:lpstr>
      <vt:lpstr>Class C</vt:lpstr>
      <vt:lpstr>Προσομοίωση</vt:lpstr>
      <vt:lpstr>Πιθανές καταστάσεις των κόμβων</vt:lpstr>
      <vt:lpstr>Μεθοδολογία μετρήσεων με συμβολή πακέτων επιβεβαίωσης</vt:lpstr>
      <vt:lpstr>Αποτελέσματα για SF6 με συμβολή πακέτων επιβεβαίωσης </vt:lpstr>
      <vt:lpstr>Αποτελέσματα για SF12 με συμβολή πακέτων επιβεβαίωσης</vt:lpstr>
      <vt:lpstr>Υπολογισμός βασικών παραμέτρων</vt:lpstr>
      <vt:lpstr>Υπολογισμός βασικών παραμέτρων</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Panagiotis Sitaridis</dc:creator>
  <cp:lastModifiedBy>Panagiotis Sitaridis</cp:lastModifiedBy>
  <cp:revision>2</cp:revision>
  <dcterms:created xsi:type="dcterms:W3CDTF">2024-10-16T13:59:01Z</dcterms:created>
  <dcterms:modified xsi:type="dcterms:W3CDTF">2025-03-29T07:35:39Z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0x010100C812A44F1D299E4EB25F13857CF9A2A0</vt:lpwstr>
  </property>
</Properties>
</file>